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7" r:id="rId3"/>
    <p:sldId id="313" r:id="rId4"/>
    <p:sldId id="298" r:id="rId5"/>
    <p:sldId id="314" r:id="rId6"/>
    <p:sldId id="316" r:id="rId7"/>
    <p:sldId id="311" r:id="rId8"/>
    <p:sldId id="328" r:id="rId9"/>
    <p:sldId id="320" r:id="rId10"/>
    <p:sldId id="330" r:id="rId11"/>
    <p:sldId id="329" r:id="rId12"/>
    <p:sldId id="326" r:id="rId13"/>
    <p:sldId id="308" r:id="rId14"/>
    <p:sldId id="310" r:id="rId15"/>
    <p:sldId id="312" r:id="rId16"/>
    <p:sldId id="266" r:id="rId17"/>
    <p:sldId id="319" r:id="rId18"/>
    <p:sldId id="322" r:id="rId19"/>
    <p:sldId id="303" r:id="rId20"/>
    <p:sldId id="331" r:id="rId21"/>
    <p:sldId id="274" r:id="rId22"/>
    <p:sldId id="278" r:id="rId23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 Mária" initials="VM" lastIdx="1" clrIdx="0">
    <p:extLst>
      <p:ext uri="{19B8F6BF-5375-455C-9EA6-DF929625EA0E}">
        <p15:presenceInfo xmlns:p15="http://schemas.microsoft.com/office/powerpoint/2012/main" userId="S::vas.maria@cloud.kre.hu::e911d6ea-29ac-4acf-b681-e2d46350a5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21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063C-DE3F-443D-8C1E-E2A0C7F213C8}" type="datetimeFigureOut">
              <a:rPr lang="hu-HU" smtClean="0"/>
              <a:pPr/>
              <a:t>2022. 01. 19.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22ECE-7B19-4781-AECF-8220A972CD1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3407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8A1A6-F958-45AD-857C-B89CF6816462}" type="datetimeFigureOut">
              <a:rPr lang="hu-HU" smtClean="0"/>
              <a:pPr/>
              <a:t>2022. 01. 19.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5F94B-9EF4-480F-8438-ADF62F8D85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001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449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8C8B-3550-4552-8DC7-E98CB0203B10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FB80-0485-4889-BDBA-15B58417AAD4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E5E-358B-4548-A35F-182CDA66D010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5304-E8D6-4E4B-9857-6B151E127044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A9C5-9971-4242-B575-ED83148A7D17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4A83-41BA-4C79-92C2-6CD3111F4F07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355-B6D0-4BC0-B41C-4271B5101ADE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DCA7-32C0-49D4-8E83-739A535FAC22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831A-45CB-4D82-8D64-2949243853CF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2FD-EA14-4D8C-A5F2-635A856E9AE8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BFE4-4F9E-4AD1-87F4-966F9F54E8B4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2B75-6516-44E9-9B0B-F9C1CB045A26}" type="datetime1">
              <a:rPr lang="hu-HU" smtClean="0"/>
              <a:t>2022. 01. 19.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oktatas.h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felvi.hu/felveteli/egyetemek_foiskolak/!IntezmenyiOldalak/meghirdetes.php?meg_id=6507&amp;elj=22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pub_bin/dload/FFT_22A/tablazatok/FFT_2022A_1sz_tablazat.pdf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elvi.hu/felveteli/egyetemek_foiskolak/!IntezmenyiOldalak/meghirdetes.php?meg_id=13085&amp;elj=22a" TargetMode="External"/><Relationship Id="rId5" Type="http://schemas.openxmlformats.org/officeDocument/2006/relationships/hyperlink" Target="https://www.felvi.hu/felveteli/egyetemek_foiskolak/!IntezmenyiOldalak/meghirdetes.php?meg_id=16249&amp;elj=22a" TargetMode="External"/><Relationship Id="rId4" Type="http://schemas.openxmlformats.org/officeDocument/2006/relationships/hyperlink" Target="https://www.felvi.hu/felveteli/egyetemek_foiskolak/!IntezmenyiOldalak/meghirdetes.php?meg_id=14179&amp;elj=22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egyetemek_foiskolak/!IntezmenyiOldalak/meghirdetes.php?meg_id=12597&amp;elj=22a" TargetMode="External"/><Relationship Id="rId2" Type="http://schemas.openxmlformats.org/officeDocument/2006/relationships/hyperlink" Target="https://www.felvi.hu/felveteli/egyetemek_foiskolak/!IntezmenyiOldalak/meghirdetes.php?meg_id=12599&amp;elj=22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felvi.hu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felvi.hu/felveteli/jelentkezes/felveteli_tajekoztato/FFT_2022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elvi.hu/felveteli/felveteli_segitseg/ugyfelszolgalat" TargetMode="External"/><Relationship Id="rId5" Type="http://schemas.openxmlformats.org/officeDocument/2006/relationships/hyperlink" Target="mailto:info@felvi.hu" TargetMode="External"/><Relationship Id="rId4" Type="http://schemas.openxmlformats.org/officeDocument/2006/relationships/hyperlink" Target="https://www.felvi.hu/felveteli/jelentkezes/felveteli_tajekoztato/FFT_2022A/1_teendok_hatarido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.hu/felveteli/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ajk.kre.hu/index.php/hallgatoinknak/osztondija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felveteli@kre.hu" TargetMode="External"/><Relationship Id="rId4" Type="http://schemas.openxmlformats.org/officeDocument/2006/relationships/hyperlink" Target="http://www.kre.hu/felveteli/KRE-AJK_szzs_web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17A/1_teendok_hataridok/13_efelveteli/136_hitelesites" TargetMode="External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21A/2_pontszamitas/22_alap_osztatlan/221_tanulmanyi_pontok/2212_erettsegi_eredmenyek" TargetMode="External"/><Relationship Id="rId2" Type="http://schemas.openxmlformats.org/officeDocument/2006/relationships/hyperlink" Target="https://www.felvi.hu/felveteli/jelentkezes/felveteli_tajekoztato/FFT_2021A/2_pontszamitas/22_alap_osztatlan/221_tanulmanyi_pontok/2211_kozepiskolai_eredmenye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4"/>
          <p:cNvSpPr txBox="1">
            <a:spLocks/>
          </p:cNvSpPr>
          <p:nvPr/>
        </p:nvSpPr>
        <p:spPr>
          <a:xfrm>
            <a:off x="7452320" y="5445225"/>
            <a:ext cx="1691680" cy="14127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110574"/>
            <a:ext cx="8424936" cy="720080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Odafigyelés, emberarcú képzés!</a:t>
            </a:r>
            <a:r>
              <a:rPr lang="hu-HU" sz="49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52640"/>
            <a:ext cx="2880320" cy="4336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3851920" y="3212976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Nekünk is az a fontos, hogy Neked sikerüljön!</a:t>
            </a:r>
            <a:b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84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87" y="4550578"/>
            <a:ext cx="4545136" cy="14039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2725" y="981075"/>
            <a:ext cx="8751763" cy="5543550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Emelt szintű tantárgyi érettségi vizsgakövetelmény</a:t>
            </a:r>
          </a:p>
          <a:p>
            <a:pPr marL="685800" lvl="2">
              <a:spcBef>
                <a:spcPts val="600"/>
              </a:spcBef>
              <a:spcAft>
                <a:spcPts val="600"/>
              </a:spcAft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vagy </a:t>
            </a:r>
            <a:r>
              <a:rPr lang="hu-HU" altLang="hu-HU" sz="1400" b="1" dirty="0">
                <a:solidFill>
                  <a:srgbClr val="E46C0A"/>
                </a:solidFill>
                <a:latin typeface="Century Gothic" panose="020B0502020202020204" pitchFamily="34" charset="0"/>
              </a:rPr>
              <a:t>felsőoktatási felvételi szakmai vizsgát </a:t>
            </a: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tesz: 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legalább 45%-os szakmai vizsgát tesz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megfelelt eredménnyel megkapja az emelt szintű érettségiért járó 50 többletpontot. 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szakmai vizsga tárgyának megfelelő középszintű érettségi vizsgaeredményéből számítandó az érettségi pontja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ugyanez vonatkozik a külföldi érettségivel rendelkezőkre akik szakmai vizsgát tesznek</a:t>
            </a: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143000" lvl="3">
              <a:spcBef>
                <a:spcPts val="0"/>
              </a:spcBef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hu-HU" sz="1400" dirty="0">
                <a:latin typeface="Century Gothic" panose="020B0502020202020204" pitchFamily="34" charset="0"/>
              </a:rPr>
              <a:t>A felsőoktatási felvételi szakmai vizsga </a:t>
            </a:r>
            <a:r>
              <a:rPr lang="hu-HU" sz="1400" b="1" dirty="0">
                <a:latin typeface="Century Gothic" panose="020B0502020202020204" pitchFamily="34" charset="0"/>
              </a:rPr>
              <a:t>követelményrendszere</a:t>
            </a:r>
            <a:r>
              <a:rPr lang="hu-HU" sz="1400" dirty="0">
                <a:latin typeface="Century Gothic" panose="020B0502020202020204" pitchFamily="34" charset="0"/>
              </a:rPr>
              <a:t> a 2005 óta érvényben lévő kétszintű érettségi vizsgarendszer szerinti emelt szintű érettségi írásbelin alapul – az egyes vizsgatárgyak feladatlapjait az Oktatási Hivatal honlapján teszik közzé </a:t>
            </a:r>
            <a:r>
              <a:rPr lang="hu-HU" sz="1400" dirty="0">
                <a:latin typeface="Century Gothic" panose="020B0502020202020204" pitchFamily="34" charset="0"/>
                <a:hlinkClick r:id="rId2"/>
              </a:rPr>
              <a:t>www.oktatas.hu</a:t>
            </a:r>
            <a:r>
              <a:rPr lang="hu-HU" sz="1400" dirty="0">
                <a:latin typeface="Century Gothic" panose="020B0502020202020204" pitchFamily="34" charset="0"/>
              </a:rPr>
              <a:t> </a:t>
            </a:r>
          </a:p>
          <a:p>
            <a:pPr marL="0" indent="0" algn="just">
              <a:buNone/>
            </a:pPr>
            <a:endParaRPr lang="hu-HU" sz="1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hu-HU" sz="1400" b="1" dirty="0">
                <a:latin typeface="Century Gothic" panose="020B0502020202020204" pitchFamily="34" charset="0"/>
              </a:rPr>
              <a:t>Figyelem!</a:t>
            </a:r>
            <a:r>
              <a:rPr lang="hu-HU" sz="1400" dirty="0">
                <a:latin typeface="Century Gothic" panose="020B0502020202020204" pitchFamily="34" charset="0"/>
              </a:rPr>
              <a:t> A felsőoktatási felvételi szakmai vizsga eredménye (megfelelt/nem felelt meg) kizárólag csak az adott felsőoktatási felvételi eljárásban használható fel, és </a:t>
            </a:r>
            <a:r>
              <a:rPr lang="hu-HU" sz="1400" b="1" dirty="0">
                <a:latin typeface="Century Gothic" panose="020B0502020202020204" pitchFamily="34" charset="0"/>
              </a:rPr>
              <a:t>nem eredményez az adott tantárgyból emelt szintű érettségi eredményről szóló bármilyen igazolást vagy tanúsítványt.</a:t>
            </a:r>
            <a:endParaRPr lang="hu-HU" sz="14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hu-HU" sz="1400" dirty="0">
                <a:latin typeface="Century Gothic" panose="020B0502020202020204" pitchFamily="34" charset="0"/>
              </a:rPr>
              <a:t>Régi típusú" (2005 előtti) magyar rendszerű érettségi bizonyítvánnyal rendelkezők esetében az érettségi vizsgaeredmények automatikusan középszintű érettségi vizsgának minősülnek, az osztályzatok pedig az alábbi százalékos értékeknek felelnek meg:</a:t>
            </a:r>
          </a:p>
          <a:p>
            <a:pPr marL="0" indent="0" algn="ctr">
              <a:buNone/>
            </a:pPr>
            <a:r>
              <a:rPr lang="hu-HU" sz="1400" dirty="0">
                <a:latin typeface="Century Gothic" panose="020B0502020202020204" pitchFamily="34" charset="0"/>
              </a:rPr>
              <a:t>jeles (5): 100%,</a:t>
            </a:r>
          </a:p>
          <a:p>
            <a:pPr marL="0" indent="0" algn="ctr">
              <a:buNone/>
            </a:pPr>
            <a:r>
              <a:rPr lang="hu-HU" sz="1400" dirty="0">
                <a:latin typeface="Century Gothic" panose="020B0502020202020204" pitchFamily="34" charset="0"/>
              </a:rPr>
              <a:t>jó (4): 79%,</a:t>
            </a:r>
          </a:p>
          <a:p>
            <a:pPr marL="0" indent="0" algn="ctr">
              <a:buNone/>
            </a:pPr>
            <a:r>
              <a:rPr lang="hu-HU" sz="1400" dirty="0">
                <a:latin typeface="Century Gothic" panose="020B0502020202020204" pitchFamily="34" charset="0"/>
              </a:rPr>
              <a:t>közepes (3): 59%,</a:t>
            </a:r>
          </a:p>
          <a:p>
            <a:pPr marL="0" indent="0" algn="ctr">
              <a:buNone/>
            </a:pPr>
            <a:r>
              <a:rPr lang="hu-HU" sz="1400" dirty="0">
                <a:latin typeface="Century Gothic" panose="020B0502020202020204" pitchFamily="34" charset="0"/>
              </a:rPr>
              <a:t>elégséges (2): 39%</a:t>
            </a:r>
          </a:p>
          <a:p>
            <a:pPr marL="1143000" lvl="3">
              <a:spcBef>
                <a:spcPts val="0"/>
              </a:spcBef>
            </a:pPr>
            <a:endParaRPr lang="hu-HU" alt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3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32507" cy="5375622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Alapképzésen és osztatlan képzésen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VI. Egyéb számítási mód</a:t>
            </a: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KRE-ÁJK-án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Jogi felsőoktatási szakképzésen,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Emberi erőforrások felsőoktatási szakképzésen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és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Kereskedelem és marketing felsőoktatási szakképzésen szerzett oklevél birtokában az oklevél minősítése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alapján lehet jelentkezni: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Jogász osztatlan mester képzésre vagy</a:t>
            </a:r>
            <a:endParaRPr lang="hu-HU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Emberi erőforrások alapképzésre</a:t>
            </a:r>
            <a:r>
              <a:rPr lang="hu-H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vagy</a:t>
            </a:r>
            <a:endParaRPr lang="hu-HU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Gazdálkodási és menedzsment alapképzésre vagy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Nemzetközi tanulmányok alapképzésre</a:t>
            </a: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>
                <a:latin typeface="Century Gothic" panose="020B0502020202020204" pitchFamily="34" charset="0"/>
              </a:rPr>
              <a:t>Az oklevél alapján történő pontszámításkor általában nem kötelező a jelentkezési feltételként meghatározott (emelt szintű) érettségi vizsga megléte, csak akkor, ha a benyújtott oklevél nem vehető figyelembe az adott szakon a pontszámításnál.</a:t>
            </a:r>
            <a:endParaRPr lang="hu-HU" altLang="hu-HU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37"/>
            <a:ext cx="9144000" cy="904875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64" y="939081"/>
            <a:ext cx="8229600" cy="504056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Összpontszám</a:t>
            </a:r>
          </a:p>
        </p:txBody>
      </p:sp>
    </p:spTree>
    <p:extLst>
      <p:ext uri="{BB962C8B-B14F-4D97-AF65-F5344CB8AC3E}">
        <p14:creationId xmlns:p14="http://schemas.microsoft.com/office/powerpoint/2010/main" val="91692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93" y="1374474"/>
            <a:ext cx="8932507" cy="4464496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Felsőoktatási szakképzésen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pontok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kétszerese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pontok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és az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pontok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összege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pontok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kétszerese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KRE-ÁJK-án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felsőfokú oklevél birtokában az oklevél minősítése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alapján is szerezhető  </a:t>
            </a:r>
          </a:p>
          <a:p>
            <a:pPr marL="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max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400 pont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lvl="1" indent="0" algn="l">
              <a:spcBef>
                <a:spcPts val="0"/>
              </a:spcBef>
              <a:buNone/>
            </a:pPr>
            <a:endParaRPr lang="hu-HU" altLang="hu-HU" sz="7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Minden esetben a jelentkező számára kedvezőbb módon kell számolni!</a:t>
            </a:r>
            <a:endParaRPr lang="hu-HU" altLang="hu-HU" sz="1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7491"/>
            <a:ext cx="8229600" cy="468712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Összpontszám</a:t>
            </a:r>
          </a:p>
        </p:txBody>
      </p:sp>
    </p:spTree>
    <p:extLst>
      <p:ext uri="{BB962C8B-B14F-4D97-AF65-F5344CB8AC3E}">
        <p14:creationId xmlns:p14="http://schemas.microsoft.com/office/powerpoint/2010/main" val="275077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968" y="916476"/>
            <a:ext cx="8229600" cy="432048"/>
          </a:xfrm>
        </p:spPr>
        <p:txBody>
          <a:bodyPr>
            <a:noAutofit/>
          </a:bodyPr>
          <a:lstStyle/>
          <a:p>
            <a:r>
              <a:rPr lang="hu-HU" alt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I. – Kötelező többletpontok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63777"/>
            <a:ext cx="8784976" cy="4789559"/>
          </a:xfrm>
        </p:spPr>
        <p:txBody>
          <a:bodyPr>
            <a:normAutofit fontScale="32500" lnSpcReduction="20000"/>
          </a:bodyPr>
          <a:lstStyle/>
          <a:p>
            <a:pPr marL="0" indent="0" algn="just" eaLnBrk="1" hangingPunct="1">
              <a:buNone/>
            </a:pPr>
            <a:r>
              <a:rPr lang="hu-HU" altLang="hu-HU" sz="43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Maximum 100 többletpont szerezhető. </a:t>
            </a:r>
          </a:p>
          <a:p>
            <a:pPr marL="0" indent="0" algn="just" eaLnBrk="1" hangingPunct="1">
              <a:buNone/>
            </a:pPr>
            <a:endParaRPr lang="hu-HU" altLang="hu-HU" sz="2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60000" lvl="1">
              <a:buFont typeface="Arial" panose="020B0604020202020204" pitchFamily="34" charset="0"/>
              <a:buChar char="•"/>
            </a:pP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Kötelező</a:t>
            </a:r>
            <a:r>
              <a:rPr lang="hu-HU" altLang="hu-HU" sz="3400" dirty="0">
                <a:latin typeface="Century Gothic" panose="020B0502020202020204" pitchFamily="34" charset="0"/>
              </a:rPr>
              <a:t> megadni az emelt szintű érettségiért és a nyelvvizsgákért, valamint az esélyegyenlőség biztosítása érdekében járó többletpontokat. </a:t>
            </a:r>
          </a:p>
          <a:p>
            <a:pPr marL="360000" lvl="1">
              <a:buFont typeface="Arial" panose="020B0604020202020204" pitchFamily="34" charset="0"/>
              <a:buChar char="•"/>
            </a:pPr>
            <a:r>
              <a:rPr lang="hu-HU" altLang="hu-HU" sz="3400" dirty="0">
                <a:latin typeface="Century Gothic" panose="020B0502020202020204" pitchFamily="34" charset="0"/>
              </a:rPr>
              <a:t>Az adott szakon képzést folytató felsőoktatási intézmények közösen </a:t>
            </a: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döntenek </a:t>
            </a:r>
            <a:r>
              <a:rPr lang="hu-HU" altLang="hu-HU" sz="3400" dirty="0">
                <a:latin typeface="Century Gothic" panose="020B0502020202020204" pitchFamily="34" charset="0"/>
              </a:rPr>
              <a:t>az egyéb többletpontok megadásáról.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hu-HU" altLang="hu-HU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hu-HU" altLang="hu-HU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r>
              <a:rPr lang="hu-HU" altLang="hu-HU" sz="4300" b="1" dirty="0">
                <a:latin typeface="Century Gothic" panose="020B0502020202020204" pitchFamily="34" charset="0"/>
              </a:rPr>
              <a:t>Kötelező többletpontok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latin typeface="Century Gothic" panose="020B0502020202020204" pitchFamily="34" charset="0"/>
              </a:rPr>
              <a:t>Azért az emelt szinten tett érettségi vizsgáért jár többletpont, amelyből a jelentkező érettségi pontját számolják. </a:t>
            </a: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Vizsgánként 50-50 pont jár a legalább 45 százalékos vizsgáért. </a:t>
            </a:r>
            <a:r>
              <a:rPr lang="hu-HU" altLang="hu-HU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felvételi követelményként választott emelt szintű érettségiért akkor adható többletpont, ha a választott tárgyból lehet érettségi pontot számítani, és legalább 45%-os eredményű. </a:t>
            </a:r>
            <a:r>
              <a:rPr lang="hu-HU" sz="3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Az adott alapképzési szakon, osztatlan képzési szakon és felsőoktatási szakképzésen </a:t>
            </a:r>
            <a:r>
              <a:rPr lang="hu-HU" sz="3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emelt szintű érettségi vizsgáért vizsgatárgyanként 50 többletpont kapható.</a:t>
            </a:r>
            <a:endParaRPr lang="hu-HU" altLang="hu-HU" sz="3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latin typeface="Century Gothic" panose="020B0502020202020204" pitchFamily="34" charset="0"/>
              </a:rPr>
              <a:t>Legfeljebb két nyelvvizsga alapján, </a:t>
            </a: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legfeljebb 40 pont kapható. B2 komplex nyelvvizsga esetén 28 pont, C1 komplex nyelvvizsga esetén 40 pont jár.</a:t>
            </a:r>
            <a:r>
              <a:rPr lang="hu-HU" altLang="hu-HU" sz="3400" dirty="0">
                <a:latin typeface="Century Gothic" panose="020B0502020202020204" pitchFamily="34" charset="0"/>
              </a:rPr>
              <a:t> Egy nyelvért csak egyszer és egy jogcímen lehet többletpontot kapni.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latin typeface="Century Gothic" panose="020B0502020202020204" pitchFamily="34" charset="0"/>
              </a:rPr>
              <a:t>Nyelvvizsga  emelt szintű érettségi alapján legalább 60%-os eredmény = B2 C típusúnak felel meg (emelt szintű érettséginek számolva 50 plussz pont)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latin typeface="Century Gothic" panose="020B0502020202020204" pitchFamily="34" charset="0"/>
              </a:rPr>
              <a:t>Szakirány szerinti jelentkezés esetén többletpont jár annak, aki az OKTV-n és a szakmai előkészítő tárgyak versenyén (SZÉTV) helyezést ér el. 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1-10. helyezettnek 100 pont,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11-20. helyezettnek 50 pont,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hu-HU" altLang="hu-HU" sz="3400" dirty="0">
                <a:solidFill>
                  <a:srgbClr val="FF0000"/>
                </a:solidFill>
                <a:latin typeface="Century Gothic" panose="020B0502020202020204" pitchFamily="34" charset="0"/>
              </a:rPr>
              <a:t>21-30. helyezettnek 25 pont</a:t>
            </a:r>
            <a:endParaRPr lang="hu-HU" altLang="hu-HU" sz="3400" dirty="0"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6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5151"/>
            <a:ext cx="8229600" cy="601775"/>
          </a:xfrm>
        </p:spPr>
        <p:txBody>
          <a:bodyPr>
            <a:normAutofit fontScale="90000"/>
          </a:bodyPr>
          <a:lstStyle/>
          <a:p>
            <a:r>
              <a:rPr lang="hu-HU" alt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II. – Adható többletpontok</a:t>
            </a:r>
            <a:endParaRPr lang="hu-HU" altLang="hu-HU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14432"/>
            <a:ext cx="8640960" cy="456337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2000" dirty="0">
                <a:latin typeface="Century Gothic" panose="020B0502020202020204" pitchFamily="34" charset="0"/>
              </a:rPr>
              <a:t>Az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adható többletpontokról</a:t>
            </a:r>
            <a:r>
              <a:rPr lang="hu-HU" altLang="hu-HU" sz="2000" dirty="0">
                <a:latin typeface="Century Gothic" panose="020B0502020202020204" pitchFamily="34" charset="0"/>
              </a:rPr>
              <a:t> a felsőoktatási intézmények közösen, az adott képzési területen, szakon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egységesen döntenek</a:t>
            </a:r>
            <a:r>
              <a:rPr lang="hu-HU" altLang="hu-HU" sz="2000" dirty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hu-HU" altLang="hu-HU" sz="2000" dirty="0"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</a:pPr>
            <a:r>
              <a:rPr lang="hu-HU" altLang="hu-HU" sz="2000" dirty="0">
                <a:solidFill>
                  <a:srgbClr val="FF3300"/>
                </a:solidFill>
                <a:latin typeface="Century Gothic" panose="020B0502020202020204" pitchFamily="34" charset="0"/>
              </a:rPr>
              <a:t>A jogcímek:</a:t>
            </a:r>
            <a:r>
              <a:rPr lang="hu-HU" altLang="hu-HU" sz="2000" dirty="0">
                <a:latin typeface="Century Gothic" panose="020B0502020202020204" pitchFamily="34" charset="0"/>
              </a:rPr>
              <a:t>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felsőoktatási szakképzésben szerzett oklevél alapján az azonos képzési terület alapképzési szakján, osztatlan mesterképzési szakon, amennyiben az érettségi pont számítása nem az oklevélből történik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32 pont</a:t>
            </a:r>
            <a:endParaRPr lang="hu-HU" altLang="hu-HU" sz="2000" dirty="0">
              <a:latin typeface="Century Gothic" panose="020B0502020202020204" pitchFamily="34" charset="0"/>
            </a:endParaRP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OKJ-s bizonyítványért: azonos képzési terület, amennyiben nem a szakmai vizsga alapján számolták az érettségi pontot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32 pont</a:t>
            </a:r>
            <a:r>
              <a:rPr lang="hu-HU" altLang="hu-HU" sz="2000" dirty="0">
                <a:latin typeface="Century Gothic" panose="020B0502020202020204" pitchFamily="34" charset="0"/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a pontosan definiált olimpiai sportágak különböző szintű versenyein elért eredményért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10-50 pont</a:t>
            </a:r>
            <a:r>
              <a:rPr lang="hu-HU" altLang="hu-HU" sz="2000" dirty="0">
                <a:latin typeface="Century Gothic" panose="020B0502020202020204" pitchFamily="34" charset="0"/>
              </a:rPr>
              <a:t>,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az Ifjúsági Tudományos és Innovációs Tehetségkutató Versenyen elért helyezésért 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30 pont</a:t>
            </a:r>
            <a:r>
              <a:rPr lang="hu-HU" altLang="hu-HU" sz="2000" dirty="0">
                <a:latin typeface="Century Gothic" panose="020B0502020202020204" pitchFamily="34" charset="0"/>
              </a:rPr>
              <a:t>,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a Középiskolai Tudományos Diákkörök Országos Konferenciája versenyein elért helyezés alapján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30, illetve 20 pont</a:t>
            </a:r>
            <a:r>
              <a:rPr lang="hu-HU" altLang="hu-HU" sz="2000" dirty="0">
                <a:latin typeface="Century Gothic" panose="020B0502020202020204" pitchFamily="34" charset="0"/>
              </a:rPr>
              <a:t>,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az Országos Művészeti Tanulmányi Versenyeken elért helyezésért 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20 pont,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2000" dirty="0">
                <a:latin typeface="Century Gothic" panose="020B0502020202020204" pitchFamily="34" charset="0"/>
              </a:rPr>
              <a:t>bizonyos szakmai versenyek alapján</a:t>
            </a:r>
            <a:r>
              <a:rPr lang="hu-HU" altLang="hu-H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30 pont.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14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9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Esélyegyenlőség biztosítása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16500"/>
            <a:ext cx="8928992" cy="540497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altLang="hu-H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Maximum 100 többletpont szerezhető összesen esélyegyenlőség jogcímen: 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altLang="hu-HU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hátrányos helyzetű jelentkező minden jelentkezési helyén </a:t>
            </a:r>
            <a:r>
              <a:rPr lang="hu-HU" altLang="hu-HU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40 többletpontot </a:t>
            </a: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kap.</a:t>
            </a:r>
          </a:p>
          <a:p>
            <a:pPr algn="just">
              <a:spcBef>
                <a:spcPts val="0"/>
              </a:spcBef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400" b="1" dirty="0">
                <a:solidFill>
                  <a:srgbClr val="336600"/>
                </a:solidFill>
                <a:latin typeface="Century Gothic" panose="020B0502020202020204" pitchFamily="34" charset="0"/>
              </a:rPr>
              <a:t>hátrányos helyzet</a:t>
            </a:r>
            <a:r>
              <a:rPr lang="hu-HU" altLang="hu-HU" sz="1200" dirty="0">
                <a:solidFill>
                  <a:srgbClr val="336600"/>
                </a:solidFill>
                <a:latin typeface="Century Gothic" panose="020B0502020202020204" pitchFamily="34" charset="0"/>
              </a:rPr>
              <a:t> </a:t>
            </a:r>
            <a:r>
              <a:rPr lang="hu-HU" altLang="hu-HU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40 többletpontot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kap</a:t>
            </a:r>
            <a:r>
              <a:rPr lang="hu-HU" alt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Gyámügyi igazolás.</a:t>
            </a:r>
          </a:p>
          <a:p>
            <a:pPr algn="just" eaLnBrk="1" hangingPunct="1">
              <a:spcBef>
                <a:spcPts val="0"/>
              </a:spcBef>
            </a:pPr>
            <a:endParaRPr lang="hu-HU" alt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400" b="1" dirty="0">
                <a:solidFill>
                  <a:srgbClr val="336600"/>
                </a:solidFill>
                <a:latin typeface="Century Gothic" panose="020B0502020202020204" pitchFamily="34" charset="0"/>
              </a:rPr>
              <a:t>fogyatékkal élő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minden jelentkezési helyén </a:t>
            </a:r>
            <a:r>
              <a:rPr lang="hu-HU" altLang="hu-HU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40 többletpontot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kap.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Mozgásszervi/érzékszervi/beszédfogyatékos (diszfázia, diszlália, diszfónia, dadogás, hadarás, afázia, orrhangzós beszéd, dizartria, mutizmus, súlyos beszédészlelési és beszédmegértési zavar, centrális pöszeség, megkésett beszédfejlődés stb.),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pszichés fejlődési zavarral küzd (diszlexia, diszgráfia, diszkalkulia, diszortográfia, hiperaktivitás és figyelemzavar, magatartásszabályozási zavar stb.),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autizmus spektrum zavarral küzd,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 fogyatékosság együttes előfordulása esetén halmozottan fogyatékos.</a:t>
            </a:r>
          </a:p>
          <a:p>
            <a:pPr algn="just">
              <a:spcBef>
                <a:spcPts val="0"/>
              </a:spcBef>
            </a:pPr>
            <a:endParaRPr lang="hu-HU" altLang="hu-HU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400" b="1" dirty="0">
                <a:solidFill>
                  <a:srgbClr val="336600"/>
                </a:solidFill>
                <a:latin typeface="Century Gothic" panose="020B0502020202020204" pitchFamily="34" charset="0"/>
              </a:rPr>
              <a:t>gyermekét gondozó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jelentkező minden jelentkezési helyén </a:t>
            </a:r>
            <a:r>
              <a:rPr lang="hu-HU" altLang="hu-HU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40 többletpontot</a:t>
            </a:r>
            <a:r>
              <a:rPr lang="hu-HU" altLang="hu-HU" sz="1200" dirty="0">
                <a:latin typeface="Century Gothic" panose="020B0502020202020204" pitchFamily="34" charset="0"/>
              </a:rPr>
              <a:t> </a:t>
            </a: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kap 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fizetés nélküli szabadságon lévő, 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csecsemőgondozási díjban, 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gyermekgondozási segélyben, 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gyermeknevelési támogatásban vagy </a:t>
            </a:r>
          </a:p>
          <a:p>
            <a:pPr marL="756000" indent="-1800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gyermekgondozási díjban részesül. 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hu-HU" altLang="hu-H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jogosultságot (a kedvezményre jogosító feltételek meglétét) minden esetben igazolni kell!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08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32" y="1255700"/>
            <a:ext cx="8880648" cy="620205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Állam- és jogtudományi Kar (KRE-ÁJK) képzései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303518"/>
            <a:ext cx="8784975" cy="4221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Alapképzési szakok (A)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emberi erőforrások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gazdálkodási és menedzsment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nemzetközi tanulmányok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Osztatlan képzés (O)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jogász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Felsőoktatási szakképzések (F)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jogi</a:t>
            </a:r>
          </a:p>
          <a:p>
            <a:pPr lvl="1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kereskedelem és marketing (marketingkommunikáció)</a:t>
            </a:r>
          </a:p>
          <a:p>
            <a:pPr marL="57150" indent="0">
              <a:buNone/>
            </a:pPr>
            <a:r>
              <a:rPr lang="hu-HU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 képzés helyszíne: 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1042 Budapest, Viola u. 2-4.</a:t>
            </a:r>
          </a:p>
          <a:p>
            <a:pPr marL="57150" indent="0">
              <a:buNone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Jogi FOKSZ levelező: Kecskeméten is hirdetjük!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16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22" y="2060848"/>
            <a:ext cx="3413178" cy="2262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1787466"/>
              </p:ext>
            </p:extLst>
          </p:nvPr>
        </p:nvGraphicFramePr>
        <p:xfrm>
          <a:off x="0" y="1916832"/>
          <a:ext cx="9144001" cy="5189168"/>
        </p:xfrm>
        <a:graphic>
          <a:graphicData uri="http://schemas.openxmlformats.org/drawingml/2006/table">
            <a:tbl>
              <a:tblPr/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9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Képzési terület/ 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Munkarend / </a:t>
                      </a:r>
                      <a:r>
                        <a:rPr kumimoji="0" lang="hu-H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Finansz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Kar / 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Kap.      </a:t>
                      </a:r>
                      <a:r>
                        <a:rPr kumimoji="0" lang="hu-H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min. &lt; </a:t>
                      </a:r>
                      <a:r>
                        <a:rPr kumimoji="0" lang="hu-HU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max</a:t>
                      </a:r>
                      <a:r>
                        <a:rPr kumimoji="0" lang="hu-H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Szak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hlinkClick r:id="rId2"/>
                        </a:rPr>
                        <a:t>https://www.felvi.hu/felveteli/egyetemek_foiskolak/!IntezmenyiOldalak/meghirdetes.php?meg_id=6507&amp;elj=22a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Jogász nappali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Budapest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Nappali / állami ösztöndíjas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Nappali / önköltséges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Levelező / állami ösztöndíjas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Levelező / önköltséges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KRE-ÁJK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10 &lt; 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10 &lt; 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 5 &lt;   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10 &lt; 160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Jogász osztatlan képzésen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1 emelt szintű érettségi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vizsga  kötelező (</a:t>
                      </a:r>
                      <a:r>
                        <a:rPr kumimoji="0" lang="hu-HU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hu-HU" sz="1800" b="1" i="0" u="sng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örténelem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hu-HU" sz="1800" b="1" i="0" u="sng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és</a:t>
                      </a:r>
                      <a:br>
                        <a:rPr lang="hu-HU" dirty="0">
                          <a:latin typeface="Century Gothic" panose="020B0502020202020204" pitchFamily="34" charset="0"/>
                        </a:rPr>
                      </a:b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angol v. filozófia v. francia v. latin nyelv v. magyar nyelv és irodalom v. matematika v. német v. olasz v. orosz v. spanyol (legalább egyet emelt szinten kell teljesíteni)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Állami ösztöndíjas min. pont: </a:t>
                      </a: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350</a:t>
                      </a:r>
                      <a:endParaRPr kumimoji="0" 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021078"/>
            <a:ext cx="8280660" cy="1096158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vizsgakövetelmények a KRE ÁJK által meghirdetett Osztatlan képzésen (O)</a:t>
            </a:r>
            <a:b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</a:t>
            </a: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48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32B5155-BAEB-47D3-9E9F-6020995F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908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1811984"/>
              </p:ext>
            </p:extLst>
          </p:nvPr>
        </p:nvGraphicFramePr>
        <p:xfrm>
          <a:off x="22041" y="1556792"/>
          <a:ext cx="9144000" cy="6172122"/>
        </p:xfrm>
        <a:graphic>
          <a:graphicData uri="http://schemas.openxmlformats.org/drawingml/2006/table">
            <a:tbl>
              <a:tblPr/>
              <a:tblGrid>
                <a:gridCol w="307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Képzési terület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Kar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Szak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Gazdaságtudományok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Az érettségi pont számításához két érettségi vizsgatárgyat kell választania a </a:t>
                      </a:r>
                      <a:r>
                        <a:rPr lang="hu-HU" sz="1200" dirty="0" err="1">
                          <a:latin typeface="Century Gothic" panose="020B0502020202020204" pitchFamily="34" charset="0"/>
                        </a:rPr>
                        <a:t>felsoroltakból</a:t>
                      </a: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 a jelentkezőnek.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dirty="0">
                          <a:latin typeface="Century Gothic" panose="020B0502020202020204" pitchFamily="34" charset="0"/>
                          <a:hlinkClick r:id="rId3"/>
                        </a:rPr>
                        <a:t>https://www.felvi.hu/pub_bin/dload/FFT_22A/tablazatok/FFT_2022A_1sz_tablazat.pdf</a:t>
                      </a:r>
                      <a:endParaRPr lang="hu-HU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Gazdaságtudományok képzési terület </a:t>
                      </a:r>
                      <a:r>
                        <a:rPr lang="hu-HU" sz="1200" dirty="0">
                          <a:latin typeface="Century Gothic" panose="020B0502020202020204" pitchFamily="34" charset="0"/>
                          <a:hlinkClick r:id="rId4"/>
                        </a:rPr>
                        <a:t>https://www.felvi.hu/felveteli/egyetemek_foiskolak/!IntezmenyiOldalak/meghirdetes.php?meg_id=14179&amp;elj=22a</a:t>
                      </a: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 gazdálkodási és menedzsment nappali </a:t>
                      </a:r>
                      <a:r>
                        <a:rPr lang="hu-HU" sz="1200" dirty="0">
                          <a:latin typeface="Century Gothic" panose="020B0502020202020204" pitchFamily="34" charset="0"/>
                          <a:hlinkClick r:id="rId5"/>
                        </a:rPr>
                        <a:t>https://www.felvi.hu/felveteli/egyetemek_foiskolak/!IntezmenyiOldalak/meghirdetes.php?meg_id=16249&amp;elj=22a</a:t>
                      </a: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 emberi erőforrások nappali</a:t>
                      </a: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KRE-ÁJK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Az </a:t>
                      </a: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emberi erőforrások, gazdálkodási és menedzsment </a:t>
                      </a: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alapképzési szakon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1 emelt szintű érettségi </a:t>
                      </a:r>
                      <a:r>
                        <a:rPr kumimoji="0" lang="hu-H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vizsga kötelező </a:t>
                      </a:r>
                    </a:p>
                    <a:p>
                      <a:r>
                        <a:rPr lang="hu-HU" sz="13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kettőt kell választani: földrajz v. gazdasági ismeretek v. informatika v. matematika v. történelem v. egy ágazati szakmai érettségi vizsgatárgy v. egy ágazaton belüli specializáció szakmai érettségi vizsgatárgy</a:t>
                      </a:r>
                      <a:r>
                        <a:rPr lang="hu-H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3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v. egy idegen nyelv (angol; francia; német; olasz; orosz; spanyol) v. egy szakmai előkészítő vizsgatárgy</a:t>
                      </a:r>
                      <a:r>
                        <a:rPr lang="hu-H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hu-H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Állami ösztöndíjas min. pont: 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400</a:t>
                      </a:r>
                      <a:endParaRPr kumimoji="0" 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Társadalomtudomány </a:t>
                      </a:r>
                      <a:r>
                        <a:rPr kumimoji="0" lang="hu-H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6"/>
                        </a:rPr>
                        <a:t>https://www.felvi.hu/felveteli/egyetemek_foiskolak/!IntezmenyiOldalak/meghirdetes.php?meg_id=13085&amp;elj=22a</a:t>
                      </a:r>
                      <a:r>
                        <a:rPr kumimoji="0" lang="hu-H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nemzetközi tanulmányok nappali</a:t>
                      </a: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KRE-ÁJK</a:t>
                      </a:r>
                      <a:endParaRPr kumimoji="0" lang="hu-H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hu-H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nemzetközi tanulmányok </a:t>
                      </a:r>
                      <a:r>
                        <a:rPr kumimoji="0" lang="hu-H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alapképzési szakon </a:t>
                      </a: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kumimoji="0" lang="hu-H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1 emelt szintű érettségi </a:t>
                      </a:r>
                      <a:r>
                        <a:rPr kumimoji="0" lang="hu-H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vizsga  kötelező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kettőt kell választani: magyar nyelv és irodalom v. matematika v. társadalomismeret v. történelem v. egy idegen nyelv</a:t>
                      </a:r>
                      <a:r>
                        <a:rPr lang="hu-H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hu-HU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angol; arab; beás; bolgár; bolgár nemzetiségi nyelv; cseh; eszperantó; finn; francia; héber; holland; horvát; horvát nemzetiségi nyelv; japán; kínai; latin nyelv; lengyel; </a:t>
                      </a:r>
                      <a:r>
                        <a:rPr lang="hu-HU" sz="1200" b="0" i="0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lovári</a:t>
                      </a:r>
                      <a:r>
                        <a:rPr lang="hu-HU" sz="12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 német; német nemzetiségi nyelv; olasz; orosz; portugál; román; spanyol; szerb; szlovák; szlovén nemzetiségi nyelv; szlovén nyelv; török; újgörög; ukrán.(legalább egyet emelt szinten kell teljesíteni)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Állami ösztöndíjas min. pont: 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400</a:t>
                      </a:r>
                      <a:endParaRPr kumimoji="0" 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35026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976883"/>
            <a:ext cx="8280660" cy="1011957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vizsgakövetelmények a KRE ÁJK által meghirdetett Alapképzésen (A)</a:t>
            </a:r>
            <a:b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48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39A3818-AE9E-4AA7-9058-0B328BCA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4079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3152465"/>
              </p:ext>
            </p:extLst>
          </p:nvPr>
        </p:nvGraphicFramePr>
        <p:xfrm>
          <a:off x="199795" y="2420888"/>
          <a:ext cx="8712968" cy="4480482"/>
        </p:xfrm>
        <a:graphic>
          <a:graphicData uri="http://schemas.openxmlformats.org/drawingml/2006/table">
            <a:tbl>
              <a:tblPr/>
              <a:tblGrid>
                <a:gridCol w="2788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0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Képzési terület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Kar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Szak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https://www.felvi.hu/felveteli/egyetemek_foiskolak/!IntezmenyiOldalak/meghirdetes.php?meg_id=12599&amp;elj=22a</a:t>
                      </a:r>
                      <a:endParaRPr kumimoji="0" lang="hu-H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Jogi levelező, </a:t>
                      </a:r>
                      <a:r>
                        <a:rPr kumimoji="0" lang="hu-H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Budepest</a:t>
                      </a:r>
                      <a:endParaRPr kumimoji="0" lang="hu-H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Budapest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nappali, levelező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Kecskemét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levelező     30 &lt; 50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KRE-ÁJK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jogi </a:t>
                      </a: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felsőoktatási szakképzésen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bármelyik két érettségi vizsgatárgy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46045"/>
                  </a:ext>
                </a:extLst>
              </a:tr>
              <a:tr h="564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Gazdaságtudományok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3"/>
                        </a:rPr>
                        <a:t>https://www.felvi.hu/felveteli/egyetemek_foiskolak/!IntezmenyiOldalak/meghirdetes.php?meg_id=12597&amp;elj=22a</a:t>
                      </a:r>
                      <a:endParaRPr kumimoji="0" lang="hu-H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Kereskedelem és marketing nappali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KRE-ÁJK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kereskedelem és marketing [marketingkommunikáció] </a:t>
                      </a: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felsőoktatási szakképzésen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bármelyik két érettségi vizsgatárgy</a:t>
                      </a:r>
                      <a:endParaRPr kumimoji="0" lang="hu-H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0680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340768"/>
            <a:ext cx="8280400" cy="1080120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vizsgakövetelmények a KRE ÁJK által meghirdetett Felsőoktatási szakképzésen (F)</a:t>
            </a:r>
            <a:b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15C81C3-AB69-4C1E-83DC-BDA5C92D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120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56864"/>
            <a:ext cx="8229600" cy="543543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Hol lehet és kell tájékozódni, jelentkezni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79779"/>
            <a:ext cx="8507288" cy="527822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Jogszabályok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-2011. évi CCIV. törvény a nemzeti felsőoktatásról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-423/2012. (XII. 29.) Korm. rendelet a felsőoktatási felvételi eljárásról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2"/>
              </a:rPr>
              <a:t>https://www.felvi.hu/felveteli/jelentkezes/felveteli_tajekoztato/FFT_2022A</a:t>
            </a: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hu-HU" altLang="hu-HU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Felsőoktatási felvételi </a:t>
            </a:r>
            <a:r>
              <a:rPr lang="hu-HU" altLang="hu-HU" sz="16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tájékoztató</a:t>
            </a: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kizárólag interneten </a:t>
            </a:r>
            <a:r>
              <a:rPr lang="hu-HU" alt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3"/>
              </a:rPr>
              <a:t>www.felvi.hu</a:t>
            </a:r>
            <a:endParaRPr lang="hu-HU" alt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Jelentkezés</a:t>
            </a: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kizárólag elektronikusan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4"/>
              </a:rPr>
              <a:t>https://www.felvi.hu/felveteli/jelentkezes/felveteli_tajekoztato/FFT_2022A/1_teendok_hataridok</a:t>
            </a: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Jogorvoslati kérelem (keresetlevél) benyújtásának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határideje: a döntés közlésétől számított 15 napon belül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 felvételi pontok, plusz pontok számítását nem az Egyetem végzi!</a:t>
            </a:r>
          </a:p>
          <a:p>
            <a:pPr marL="0" indent="0" algn="r">
              <a:buNone/>
            </a:pP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Felvi.hu Ügyfélszolgálat </a:t>
            </a:r>
            <a:r>
              <a:rPr lang="hu-HU" altLang="hu-H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</a:t>
            </a: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elefon: 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(06 1) 477 3131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Cím: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Budapest, XII. kerület, Maros u. 19-21. földszint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Levelezési cím: Oktatási Hivatal, 1380 Budapest, Pf. 1190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E-mail:</a:t>
            </a:r>
            <a:r>
              <a:rPr lang="hu-HU" sz="1000" b="0" i="0" u="none" strike="noStrike" dirty="0">
                <a:solidFill>
                  <a:srgbClr val="3F7BD9"/>
                </a:solidFill>
                <a:effectLst/>
                <a:latin typeface="Arial" panose="020B0604020202020204" pitchFamily="34" charset="0"/>
                <a:hlinkClick r:id="rId5"/>
              </a:rPr>
              <a:t> info@felvi.hu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Honlap: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Felvi.hu - </a:t>
            </a:r>
            <a:r>
              <a:rPr lang="hu-HU" sz="1000" b="0" i="0" u="none" strike="noStrike" dirty="0">
                <a:solidFill>
                  <a:srgbClr val="3F7BD9"/>
                </a:solidFill>
                <a:effectLst/>
                <a:latin typeface="Arial" panose="020B0604020202020204" pitchFamily="34" charset="0"/>
                <a:hlinkClick r:id="rId6"/>
              </a:rPr>
              <a:t>Ügyfélszolgálatunk</a:t>
            </a:r>
            <a:endParaRPr lang="hu-HU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felvételi eljárással kapcsolatos </a:t>
            </a: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általános kérdésekben 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1818-as telefonszámon (5-ös gomb -  Felsőoktatási felvételivel kapcsolatos kérdések) a Kormányzati Ügyfélvonal is tájékoztatást nyújt 0-24 órában.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endParaRPr lang="hu-HU" alt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endParaRPr lang="hu-HU" alt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endParaRPr lang="hu-HU" altLang="hu-HU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felveteli@kre.hu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6401"/>
            <a:ext cx="2269905" cy="13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760111"/>
            <a:ext cx="8280400" cy="576064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Önköltség összege a 2022/2023. tanévben </a:t>
            </a:r>
            <a:b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jogviszonyt megkezdett hallgatóknak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15C81C3-AB69-4C1E-83DC-BDA5C92D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20</a:t>
            </a:fld>
            <a:endParaRPr lang="hu-HU" dirty="0"/>
          </a:p>
        </p:txBody>
      </p:sp>
      <p:graphicFrame>
        <p:nvGraphicFramePr>
          <p:cNvPr id="3" name="Táblázat 3">
            <a:extLst>
              <a:ext uri="{FF2B5EF4-FFF2-40B4-BE49-F238E27FC236}">
                <a16:creationId xmlns:a16="http://schemas.microsoft.com/office/drawing/2014/main" id="{A60F7CB4-9A94-4943-A826-98563F4F1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4799"/>
              </p:ext>
            </p:extLst>
          </p:nvPr>
        </p:nvGraphicFramePr>
        <p:xfrm>
          <a:off x="925173" y="1596157"/>
          <a:ext cx="7293654" cy="458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79">
                  <a:extLst>
                    <a:ext uri="{9D8B030D-6E8A-4147-A177-3AD203B41FA5}">
                      <a16:colId xmlns:a16="http://schemas.microsoft.com/office/drawing/2014/main" val="4255087211"/>
                    </a:ext>
                  </a:extLst>
                </a:gridCol>
                <a:gridCol w="1647657">
                  <a:extLst>
                    <a:ext uri="{9D8B030D-6E8A-4147-A177-3AD203B41FA5}">
                      <a16:colId xmlns:a16="http://schemas.microsoft.com/office/drawing/2014/main" val="4101645582"/>
                    </a:ext>
                  </a:extLst>
                </a:gridCol>
                <a:gridCol w="2431218">
                  <a:extLst>
                    <a:ext uri="{9D8B030D-6E8A-4147-A177-3AD203B41FA5}">
                      <a16:colId xmlns:a16="http://schemas.microsoft.com/office/drawing/2014/main" val="57432876"/>
                    </a:ext>
                  </a:extLst>
                </a:gridCol>
              </a:tblGrid>
              <a:tr h="339012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Szak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Munkarend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Összeg Ft/félév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460466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Emberi erőforrások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235.000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9828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Emberi erőforrások alapképzés</a:t>
                      </a:r>
                      <a:endParaRPr lang="hu-HU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220.000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40739"/>
                  </a:ext>
                </a:extLst>
              </a:tr>
              <a:tr h="327572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Gazdálkodási és menedzsment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240.000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6758120"/>
                  </a:ext>
                </a:extLst>
              </a:tr>
              <a:tr h="265828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Gazdálkodási és menedzsment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225.000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4636583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Nemzetközi tanulmányok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240.000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625437"/>
                  </a:ext>
                </a:extLst>
              </a:tr>
              <a:tr h="272468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Nemzetközi tanulmányok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210.000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14759"/>
                  </a:ext>
                </a:extLst>
              </a:tr>
              <a:tr h="286180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JOGÁSZ osztatlan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280.000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22066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JOGÁSZ osztatlan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260.000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38983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Jogi FOKSZ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200.000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075955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Jogi FOKSZ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180.000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63006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Jogi FOKSZ (Kecskemét)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180.000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052887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r>
                        <a:rPr lang="hu-HU" sz="1200" dirty="0">
                          <a:latin typeface="Century Gothic" panose="020B0502020202020204" pitchFamily="34" charset="0"/>
                        </a:rPr>
                        <a:t>Kereskedelem és marketing FOKSZ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200.000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099319"/>
                  </a:ext>
                </a:extLst>
              </a:tr>
              <a:tr h="339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Century Gothic" panose="020B0502020202020204" pitchFamily="34" charset="0"/>
                        </a:rPr>
                        <a:t>Kereskedelem és marketing FOKSZ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Century Gothic" panose="020B0502020202020204" pitchFamily="34" charset="0"/>
                        </a:rPr>
                        <a:t>200.000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095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651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022209"/>
            <a:ext cx="7174668" cy="722297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Képzéseinkről bővebben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9832" y="1940122"/>
            <a:ext cx="5910714" cy="39651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Egyetemi és Kari ÖSZTÖNDÍJAK</a:t>
            </a:r>
          </a:p>
          <a:p>
            <a:pPr marL="0" indent="0" algn="ctr">
              <a:buNone/>
            </a:pPr>
            <a:r>
              <a:rPr lang="hu-H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2"/>
              </a:rPr>
              <a:t>https://ajk.kre.hu/index.php/hallgatoinknak/osztondijak.html</a:t>
            </a:r>
            <a:endParaRPr lang="hu-HU" sz="19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Honlap: </a:t>
            </a:r>
            <a:r>
              <a:rPr lang="hu-HU" sz="2600" u="sng" dirty="0">
                <a:hlinkClick r:id="rId3"/>
              </a:rPr>
              <a:t>http://www.kre.hu/felveteli/</a:t>
            </a:r>
            <a:r>
              <a:rPr lang="hu-HU" sz="2600" u="sng" dirty="0"/>
              <a:t> </a:t>
            </a:r>
          </a:p>
          <a:p>
            <a:pPr marL="0" indent="0" algn="ctr">
              <a:buNone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4"/>
              </a:rPr>
              <a:t>http://www.kre.hu/felveteli/KRE-AJK_szzs_web.pdf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E-mailben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5"/>
              </a:rPr>
              <a:t>felveteli@kre.hu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21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7" y="1940123"/>
            <a:ext cx="2958386" cy="2424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9342" y="3511533"/>
            <a:ext cx="4427512" cy="163312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Jelentkezés elektronikusan</a:t>
            </a:r>
          </a:p>
          <a:p>
            <a:pPr marL="0" algn="ctr">
              <a:buNone/>
            </a:pPr>
            <a:r>
              <a:rPr lang="hu-HU" sz="28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2022. február 15. éjfélig </a:t>
            </a:r>
          </a:p>
          <a:p>
            <a:pPr marL="0" algn="ctr">
              <a:buNone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 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  <a:hlinkClick r:id="rId2"/>
              </a:rPr>
              <a:t>www.felvi.hu</a:t>
            </a: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honlapon</a:t>
            </a:r>
          </a:p>
          <a:p>
            <a:pPr marL="0" algn="ctr">
              <a:buNone/>
            </a:pP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algn="ctr">
              <a:buNone/>
            </a:pP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://www.konyvelotanfolyam.eu/img/ill_jelentkez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53500" cy="3048001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825008" y="134076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helyen</a:t>
            </a:r>
            <a:endParaRPr lang="hu-HU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22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3989"/>
            <a:ext cx="9144000" cy="9048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30" y="3253627"/>
            <a:ext cx="3186119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92" y="2277056"/>
            <a:ext cx="3600400" cy="9368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482419" y="1084563"/>
            <a:ext cx="8229600" cy="652934"/>
          </a:xfrm>
        </p:spPr>
        <p:txBody>
          <a:bodyPr>
            <a:normAutofit/>
          </a:bodyPr>
          <a:lstStyle/>
          <a:p>
            <a:r>
              <a:rPr lang="hu-HU" altLang="hu-HU" sz="3200" b="1" dirty="0">
                <a:latin typeface="Century Gothic" panose="020B0502020202020204" pitchFamily="34" charset="0"/>
              </a:rPr>
              <a:t>Elektronikus ügyintézés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323528" y="1759769"/>
            <a:ext cx="8640960" cy="5098231"/>
          </a:xfrm>
          <a:noFill/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hu-HU" altLang="hu-HU" sz="1800" dirty="0">
                <a:latin typeface="Century Gothic" panose="020B0502020202020204" pitchFamily="34" charset="0"/>
              </a:rPr>
              <a:t>A felsőoktatási felvételi eljárás során arra kell törekedni, hogy mindent elektronikusan intézzen a jelentkező, elfeledve a papír alapú ügyintézést.</a:t>
            </a:r>
          </a:p>
          <a:p>
            <a:pPr>
              <a:spcBef>
                <a:spcPts val="1200"/>
              </a:spcBef>
            </a:pPr>
            <a:r>
              <a:rPr lang="hu-HU" altLang="hu-HU" sz="1800" dirty="0">
                <a:latin typeface="Century Gothic" panose="020B0502020202020204" pitchFamily="34" charset="0"/>
              </a:rPr>
              <a:t>Az elektronikus ügyintézés felületét a </a:t>
            </a:r>
            <a:r>
              <a:rPr lang="hu-HU" altLang="hu-HU" sz="1800" b="1" dirty="0">
                <a:latin typeface="Century Gothic" panose="020B0502020202020204" pitchFamily="34" charset="0"/>
                <a:hlinkClick r:id="rId2"/>
              </a:rPr>
              <a:t>www.felvi.hu</a:t>
            </a:r>
            <a:r>
              <a:rPr lang="hu-HU" altLang="hu-HU" sz="1800" b="1" dirty="0">
                <a:latin typeface="Century Gothic" panose="020B0502020202020204" pitchFamily="34" charset="0"/>
              </a:rPr>
              <a:t> </a:t>
            </a:r>
            <a:r>
              <a:rPr lang="hu-HU" altLang="hu-HU" sz="1800" dirty="0">
                <a:latin typeface="Century Gothic" panose="020B0502020202020204" pitchFamily="34" charset="0"/>
              </a:rPr>
              <a:t>honlapról lehet elérni, az előzetes regisztrációt követően kapott egyéni kód megadásával.</a:t>
            </a:r>
          </a:p>
          <a:p>
            <a:r>
              <a:rPr lang="hu-HU" sz="1800" b="1" dirty="0">
                <a:latin typeface="Century Gothic" panose="020B0502020202020204" pitchFamily="34" charset="0"/>
              </a:rPr>
              <a:t>A jelentkezés során a személyes adataikat (4T): viselt név, születési név, születési hely, születési idő, anyja születéskori neve</a:t>
            </a:r>
          </a:p>
          <a:p>
            <a:pPr lvl="1"/>
            <a:r>
              <a:rPr lang="hu-HU" sz="1400" b="1" dirty="0">
                <a:latin typeface="Century Gothic" panose="020B0502020202020204" pitchFamily="34" charset="0"/>
              </a:rPr>
              <a:t>magyar állampolgárok az érvényes </a:t>
            </a:r>
            <a:r>
              <a:rPr lang="hu-H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személyazonosító igazolványukban</a:t>
            </a:r>
            <a:r>
              <a:rPr lang="hu-HU" sz="1400" b="1" dirty="0">
                <a:latin typeface="Century Gothic" panose="020B0502020202020204" pitchFamily="34" charset="0"/>
              </a:rPr>
              <a:t>,</a:t>
            </a:r>
          </a:p>
          <a:p>
            <a:pPr lvl="1"/>
            <a:r>
              <a:rPr lang="hu-HU" sz="1400" b="1" dirty="0">
                <a:latin typeface="Century Gothic" panose="020B0502020202020204" pitchFamily="34" charset="0"/>
              </a:rPr>
              <a:t>magyar állampolgársággal nem rendelkező külföldiek: az </a:t>
            </a:r>
            <a:r>
              <a:rPr lang="hu-H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útlevelükben</a:t>
            </a:r>
          </a:p>
          <a:p>
            <a:r>
              <a:rPr lang="hu-HU" sz="1800" b="1" dirty="0">
                <a:latin typeface="Century Gothic" panose="020B0502020202020204" pitchFamily="34" charset="0"/>
              </a:rPr>
              <a:t> szereplő adatokkal adják meg.</a:t>
            </a:r>
            <a:endParaRPr lang="hu-HU" altLang="hu-HU" sz="1800" b="1" dirty="0"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hu-HU" altLang="hu-HU" sz="1600" dirty="0">
                <a:latin typeface="Century Gothic" panose="020B0502020202020204" pitchFamily="34" charset="0"/>
              </a:rPr>
              <a:t>Ott lehet megnézni és ellenőrizni minden jelentkezőnek</a:t>
            </a:r>
          </a:p>
          <a:p>
            <a:pPr lvl="1"/>
            <a:r>
              <a:rPr lang="hu-HU" altLang="hu-HU" sz="1600" dirty="0">
                <a:latin typeface="Century Gothic" panose="020B0502020202020204" pitchFamily="34" charset="0"/>
              </a:rPr>
              <a:t>a róla rögzített adatokat,</a:t>
            </a:r>
          </a:p>
          <a:p>
            <a:pPr lvl="1"/>
            <a:r>
              <a:rPr lang="hu-HU" altLang="hu-HU" sz="1600" dirty="0">
                <a:latin typeface="Century Gothic" panose="020B0502020202020204" pitchFamily="34" charset="0"/>
              </a:rPr>
              <a:t>a benyújtott dokumentumai státuszát,</a:t>
            </a:r>
          </a:p>
          <a:p>
            <a:pPr lvl="1"/>
            <a:r>
              <a:rPr lang="hu-HU" altLang="hu-HU" sz="1600" dirty="0">
                <a:latin typeface="Century Gothic" panose="020B0502020202020204" pitchFamily="34" charset="0"/>
              </a:rPr>
              <a:t>a pontszámait, beleértve a többletpontokat is,</a:t>
            </a:r>
          </a:p>
          <a:p>
            <a:pPr lvl="1"/>
            <a:r>
              <a:rPr lang="hu-HU" altLang="hu-HU" sz="1600" dirty="0">
                <a:latin typeface="Century Gothic" panose="020B0502020202020204" pitchFamily="34" charset="0"/>
              </a:rPr>
              <a:t>a </a:t>
            </a:r>
            <a:r>
              <a:rPr lang="hu-HU" altLang="hu-HU" sz="1600" b="1" dirty="0">
                <a:latin typeface="Century Gothic" panose="020B0502020202020204" pitchFamily="34" charset="0"/>
              </a:rPr>
              <a:t>besorolási döntés</a:t>
            </a:r>
            <a:r>
              <a:rPr lang="hu-HU" altLang="hu-HU" sz="1600" dirty="0">
                <a:latin typeface="Century Gothic" panose="020B0502020202020204" pitchFamily="34" charset="0"/>
              </a:rPr>
              <a:t>t (ezen található, hogy milyen sorrendben jelentkezett, amennyiben első helyen jelölte a KRE-ÁJK-át akkor ezzel a dokumentummal tudja igazolni!!!  Amikor megkapja mentse le, nyomtassa ki, a bizonyítás Önt terheli! Később nem tudja beszerezni (ez az információ nekünk nincs meg)!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51520" y="925371"/>
            <a:ext cx="8712968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2022. évi általános eljárás főbb dátumai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9144000" cy="458353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Felsőoktatási felvételi tájékoztató - kizárólag elektronikusan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www.felvi.hu</a:t>
            </a:r>
            <a:endParaRPr lang="hu-HU" altLang="hu-HU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None/>
            </a:pPr>
            <a:endParaRPr lang="hu-HU" altLang="hu-HU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Jelentkezési határidő</a:t>
            </a:r>
            <a:r>
              <a:rPr lang="hu-HU" altLang="hu-H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2022. február 15.</a:t>
            </a:r>
            <a:r>
              <a:rPr lang="hu-HU" altLang="hu-H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Kizárólag E-felvételi! </a:t>
            </a: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3"/>
              </a:rPr>
              <a:t>Hitelesítés</a:t>
            </a: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határideje: 2022. február 20.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hu-HU" altLang="hu-HU" sz="10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>
                <a:latin typeface="Century Gothic" panose="020B0502020202020204" pitchFamily="34" charset="0"/>
              </a:rPr>
              <a:t>A felsőoktatási felvételi eljárás során díjmentesen három képzés jelölhető meg (állami ösztöndíjas és önköltséges finanszírozási formában, azaz összesen hat sor tölthető ki). A további, legfeljebb három képzési hely megjelölése esetén 2000-2000 Ft kiegészítő eljárási díj fizetendő 2022.02.15-ig.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dirty="0">
                <a:latin typeface="Century Gothic" panose="020B0502020202020204" pitchFamily="34" charset="0"/>
              </a:rPr>
              <a:t>A jelentkezési határidőt követően az E-felvételi </a:t>
            </a:r>
            <a:r>
              <a:rPr lang="hu-HU" sz="1600" b="1" dirty="0">
                <a:latin typeface="Century Gothic" panose="020B0502020202020204" pitchFamily="34" charset="0"/>
              </a:rPr>
              <a:t>felületén</a:t>
            </a:r>
            <a:r>
              <a:rPr lang="hu-HU" sz="1600" dirty="0">
                <a:latin typeface="Century Gothic" panose="020B0502020202020204" pitchFamily="34" charset="0"/>
              </a:rPr>
              <a:t> jelentkezést </a:t>
            </a:r>
            <a:r>
              <a:rPr lang="hu-HU" sz="1600" b="1" dirty="0">
                <a:latin typeface="Century Gothic" panose="020B0502020202020204" pitchFamily="34" charset="0"/>
              </a:rPr>
              <a:t>már </a:t>
            </a:r>
            <a:r>
              <a:rPr lang="hu-HU" sz="1600" dirty="0">
                <a:latin typeface="Century Gothic" panose="020B0502020202020204" pitchFamily="34" charset="0"/>
              </a:rPr>
              <a:t>NEM lehet </a:t>
            </a:r>
            <a:r>
              <a:rPr lang="hu-HU" sz="1600" b="1" dirty="0">
                <a:latin typeface="Century Gothic" panose="020B0502020202020204" pitchFamily="34" charset="0"/>
              </a:rPr>
              <a:t>kezdeményezni, csak a hitelesítést lehet elvégezni</a:t>
            </a:r>
            <a:r>
              <a:rPr lang="hu-HU" sz="1600" dirty="0">
                <a:latin typeface="Century Gothic" panose="020B0502020202020204" pitchFamily="34" charset="0"/>
              </a:rPr>
              <a:t>! Hitelesítés nélkül a jelentkezés érvénytelen!</a:t>
            </a:r>
            <a:endParaRPr lang="hu-HU" altLang="hu-H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Sorrendmódosítás, dokumentumpótlás határideje</a:t>
            </a:r>
            <a:r>
              <a:rPr lang="hu-HU" altLang="hu-H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: </a:t>
            </a: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2022. július 07.</a:t>
            </a:r>
            <a:endParaRPr lang="hu-HU" altLang="hu-H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hu-HU" alt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Egy adott időpontban</a:t>
            </a:r>
            <a:r>
              <a:rPr lang="hu-HU" altLang="hu-H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hu-HU" altLang="hu-HU" sz="1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ponthatárok</a:t>
            </a:r>
            <a:r>
              <a:rPr lang="hu-HU" altLang="hu-H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alapján történik a döntés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r>
              <a:rPr lang="hu-HU" altLang="hu-H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6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várhatóan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2022. július 21.</a:t>
            </a: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0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98084"/>
            <a:ext cx="3816424" cy="724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Benyújtandó </a:t>
            </a:r>
            <a:br>
              <a:rPr lang="hu-HU" alt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dokumentumok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32856"/>
            <a:ext cx="4033143" cy="4016318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érvényes jelentkezéshez szükséges dokumentumok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bizonyítvány (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2006.01.01. utánit nem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), </a:t>
            </a:r>
          </a:p>
          <a:p>
            <a:pPr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tanúsítvány (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2006.01.01. utánit nem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felsőfokú oklevél,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felsőoktatási felvételi eljárás díj befizetésének igazolása,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középiskolai bizonyítvány,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külföldi vagy Magyarországon működő külföldi rendszerű intézményben szerzett bizonyítványok, felsőfokú oklevelek </a:t>
            </a:r>
          </a:p>
          <a:p>
            <a:pPr eaLnBrk="1" hangingPunct="1">
              <a:buFontTx/>
              <a:buNone/>
            </a:pPr>
            <a:endParaRPr lang="hu-HU" altLang="hu-HU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93496" y="2904588"/>
            <a:ext cx="4177158" cy="369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többletpontokat igazoló dokumentumok</a:t>
            </a: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nyelvtudást igazoló dokumentum (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2003.01.01. utánit nem, hazai</a:t>
            </a: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és művészeti versenyeredmény igazolása,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szakképesítést igazoló dokumentum,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sporteredmény igazolása,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hátrányos helyzet igazolása,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fogyatékosság igazolása,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u-HU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gyermekgondozás igazolása.  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2565147" cy="1923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07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651" y="853270"/>
            <a:ext cx="8229600" cy="547911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pontok és érettségi pontok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963" y="1718526"/>
            <a:ext cx="8784976" cy="432047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altLang="hu-HU" sz="2400" b="1" dirty="0">
                <a:latin typeface="Century Gothic" panose="020B0502020202020204" pitchFamily="34" charset="0"/>
              </a:rPr>
              <a:t>Tanulmányi pontok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Maximum 200 pont szerezhető.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latin typeface="Century Gothic" panose="020B0502020202020204" pitchFamily="34" charset="0"/>
              </a:rPr>
              <a:t>a jelentkező 9–12. (nyelvi előkészítő évfolyammal rendelkező képzés esetén 9–13.) évfolyamos </a:t>
            </a:r>
            <a:r>
              <a:rPr lang="hu-HU" sz="1800" b="1" dirty="0">
                <a:latin typeface="Century Gothic" panose="020B0502020202020204" pitchFamily="34" charset="0"/>
                <a:hlinkClick r:id="rId2"/>
              </a:rPr>
              <a:t>középiskolai osztályzataiból</a:t>
            </a:r>
            <a:r>
              <a:rPr lang="hu-HU" sz="1800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latin typeface="Century Gothic" panose="020B0502020202020204" pitchFamily="34" charset="0"/>
              </a:rPr>
              <a:t>és a középiskolai tanulmányok lezárásaként megszerzett </a:t>
            </a:r>
            <a:r>
              <a:rPr lang="hu-HU" sz="1800" b="1" dirty="0">
                <a:latin typeface="Century Gothic" panose="020B0502020202020204" pitchFamily="34" charset="0"/>
                <a:hlinkClick r:id="rId3"/>
              </a:rPr>
              <a:t>érettségi bizonyítványban szereplő vizsgatárgyak százalékos eredményeiből</a:t>
            </a:r>
            <a:r>
              <a:rPr lang="hu-HU" sz="1800" dirty="0">
                <a:latin typeface="Century Gothic" panose="020B0502020202020204" pitchFamily="34" charset="0"/>
              </a:rPr>
              <a:t> kell kiszámolni</a:t>
            </a:r>
            <a:r>
              <a:rPr lang="hu-HU" sz="1400" dirty="0"/>
              <a:t>.</a:t>
            </a:r>
            <a:endParaRPr lang="hu-HU" altLang="hu-HU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</a:pPr>
            <a:r>
              <a:rPr lang="hu-HU" altLang="hu-HU" sz="2200" dirty="0">
                <a:latin typeface="Century Gothic" panose="020B0502020202020204" pitchFamily="34" charset="0"/>
              </a:rPr>
              <a:t>A tanulmányi pontok számításának nincs időkorlátja.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1900" dirty="0">
                <a:solidFill>
                  <a:srgbClr val="FF0000"/>
                </a:solidFill>
                <a:latin typeface="Century Gothic" panose="020B0502020202020204" pitchFamily="34" charset="0"/>
              </a:rPr>
              <a:t>Természettudományos tantárgyak</a:t>
            </a:r>
            <a:r>
              <a:rPr lang="hu-HU" altLang="hu-HU" sz="1900" dirty="0">
                <a:latin typeface="Century Gothic" panose="020B0502020202020204" pitchFamily="34" charset="0"/>
              </a:rPr>
              <a:t>: fizika, kémia, biológia, földrajz (földünk és környezetünk), természettudomány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hu-HU" altLang="hu-HU" sz="22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altLang="hu-HU" sz="2400" b="1" dirty="0">
                <a:latin typeface="Century Gothic" panose="020B0502020202020204" pitchFamily="34" charset="0"/>
              </a:rPr>
              <a:t>Érettségi pontok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Maximum 200 pont szerezhető.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Az adott szakra előírt két érettségi vizsgatárgy </a:t>
            </a:r>
            <a:r>
              <a:rPr lang="hu-HU" altLang="hu-HU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százalékos eredményéből kell kiszámolni, azonos a százalékos eredménnyel</a:t>
            </a:r>
            <a:r>
              <a:rPr lang="hu-HU" altLang="hu-HU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  <a:r>
              <a:rPr lang="hu-HU" altLang="hu-HU" sz="2200" dirty="0">
                <a:solidFill>
                  <a:srgbClr val="336600"/>
                </a:solidFill>
                <a:latin typeface="Century Gothic" panose="020B0502020202020204" pitchFamily="34" charset="0"/>
              </a:rPr>
              <a:t>L</a:t>
            </a:r>
            <a:r>
              <a:rPr lang="hu-HU" sz="1800" dirty="0">
                <a:latin typeface="Century Gothic" panose="020B0502020202020204" pitchFamily="34" charset="0"/>
              </a:rPr>
              <a:t>egalább egy emelt szintű érettségi vizsga megléte kötelező alapképzésen, osztatlan képzésen!</a:t>
            </a:r>
            <a:endParaRPr lang="hu-HU" altLang="hu-HU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9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7"/>
            <a:ext cx="8932507" cy="5740747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Alapképzésen és osztatlan képzésen</a:t>
            </a: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pontok 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és az </a:t>
            </a: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pontok 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összege + a </a:t>
            </a: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</a:t>
            </a:r>
            <a:r>
              <a:rPr lang="hu-HU" altLang="hu-HU" sz="2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</a:t>
            </a: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pontok </a:t>
            </a:r>
            <a: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kétszerese + a </a:t>
            </a:r>
            <a:r>
              <a:rPr lang="hu-HU" alt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</a:t>
            </a:r>
            <a:endParaRPr lang="hu-HU" altLang="hu-HU" sz="2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800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>
                <a:latin typeface="Century Gothic" panose="020B0502020202020204" pitchFamily="34" charset="0"/>
              </a:rPr>
              <a:t>A </a:t>
            </a:r>
            <a:r>
              <a:rPr lang="hu-HU" sz="1800" b="1" dirty="0">
                <a:latin typeface="Century Gothic" panose="020B0502020202020204" pitchFamily="34" charset="0"/>
              </a:rPr>
              <a:t>szakképzettséggel rendelkező jelentkezők</a:t>
            </a:r>
            <a:r>
              <a:rPr lang="hu-HU" sz="1800" dirty="0">
                <a:latin typeface="Century Gothic" panose="020B0502020202020204" pitchFamily="34" charset="0"/>
              </a:rPr>
              <a:t> – amennyiben szakiránynak megfelelő alap- vagy osztatlan képzésre jelentkeznek – felvételi </a:t>
            </a:r>
            <a:r>
              <a:rPr lang="hu-HU" sz="1800" dirty="0" err="1">
                <a:latin typeface="Century Gothic" panose="020B0502020202020204" pitchFamily="34" charset="0"/>
              </a:rPr>
              <a:t>összpontszámát</a:t>
            </a:r>
            <a:r>
              <a:rPr lang="hu-HU" sz="1800" dirty="0">
                <a:latin typeface="Century Gothic" panose="020B0502020202020204" pitchFamily="34" charset="0"/>
              </a:rPr>
              <a:t> az alábbiak szerint is ki lehet számítani (III-V):</a:t>
            </a:r>
            <a:endParaRPr lang="hu-HU" altLang="hu-HU" sz="1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3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tanulmányi pontok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és az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és szakmai vizsga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összege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3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érettségi és szakmai vizsga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összeg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kétszerese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vagy</a:t>
            </a: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3"/>
            </a:pPr>
            <a:r>
              <a:rPr lang="hu-HU" altLang="hu-HU" sz="1800" dirty="0">
                <a:solidFill>
                  <a:srgbClr val="336600"/>
                </a:solidFill>
                <a:latin typeface="Century Gothic" panose="020B0502020202020204" pitchFamily="34" charset="0"/>
              </a:rPr>
              <a:t>a</a:t>
            </a:r>
            <a:r>
              <a:rPr lang="hu-HU" altLang="hu-HU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szakmai vizsga  </a:t>
            </a: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négyszerese + a 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 </a:t>
            </a:r>
          </a:p>
          <a:p>
            <a:pPr marL="4000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3"/>
            </a:pPr>
            <a:r>
              <a:rPr lang="hu-HU" alt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hu-HU" alt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gyéb  számítási módon</a:t>
            </a:r>
            <a:endParaRPr lang="hu-HU" altLang="hu-HU" sz="1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hu-HU" sz="1350" dirty="0">
              <a:latin typeface="Century Gothic" panose="020B0502020202020204" pitchFamily="34" charset="0"/>
            </a:endParaRP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hu-HU" sz="1500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9600" cy="432047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Összpontszám</a:t>
            </a:r>
          </a:p>
        </p:txBody>
      </p:sp>
    </p:spTree>
    <p:extLst>
      <p:ext uri="{BB962C8B-B14F-4D97-AF65-F5344CB8AC3E}">
        <p14:creationId xmlns:p14="http://schemas.microsoft.com/office/powerpoint/2010/main" val="227202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32507" cy="5375622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Alapképzésen és osztatlan képzésen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VI. Egyéb számítási mód</a:t>
            </a: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hu-HU" sz="1100" b="1" dirty="0">
              <a:latin typeface="Century Gothic" panose="020B0502020202020204" pitchFamily="34" charset="0"/>
            </a:endParaRP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700" b="1" dirty="0">
                <a:latin typeface="Century Gothic" panose="020B0502020202020204" pitchFamily="34" charset="0"/>
              </a:rPr>
              <a:t>Felsőoktatási szakképzésben szerzett oklevéllel vagy felsőfokú végzettséggel jelentkezők </a:t>
            </a:r>
            <a:r>
              <a:rPr lang="hu-HU" sz="1700" dirty="0">
                <a:latin typeface="Century Gothic" panose="020B0502020202020204" pitchFamily="34" charset="0"/>
              </a:rPr>
              <a:t>felvételi pontszámát az oklevél minősítésének maximum 400 pontos értékelésével is ki lehet számítani (az emelt szintű érettségi követelménytől való eltekintéssel): az egyes minősítésekhez tartozó pontszámokat 280 és 400 pont között arányosan kell megállapítani.</a:t>
            </a:r>
            <a:endParaRPr lang="hu-HU" altLang="hu-HU" sz="17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KRE-ÁJK-án </a:t>
            </a:r>
            <a:r>
              <a:rPr lang="hu-HU" altLang="hu-H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felsőfokú oklevél birtokában az oklevél minősítése </a:t>
            </a:r>
            <a:r>
              <a:rPr lang="hu-HU" altLang="hu-H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alapján szerezhető </a:t>
            </a:r>
          </a:p>
          <a:p>
            <a:pPr marL="0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altLang="hu-HU" sz="1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max</a:t>
            </a:r>
            <a:r>
              <a:rPr lang="hu-HU" altLang="hu-H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400 pont </a:t>
            </a:r>
            <a:r>
              <a:rPr lang="hu-HU" altLang="hu-H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+ a </a:t>
            </a:r>
            <a:r>
              <a:rPr lang="hu-HU" altLang="hu-H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többletpontok</a:t>
            </a:r>
            <a:r>
              <a:rPr lang="hu-HU" altLang="hu-H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400050" lvl="1" indent="0">
              <a:buNone/>
            </a:pPr>
            <a:br>
              <a:rPr lang="hu-HU" sz="1700" dirty="0">
                <a:latin typeface="Century Gothic" panose="020B0502020202020204" pitchFamily="34" charset="0"/>
              </a:rPr>
            </a:br>
            <a:r>
              <a:rPr lang="hu-HU" sz="1700" dirty="0">
                <a:latin typeface="Century Gothic" panose="020B0502020202020204" pitchFamily="34" charset="0"/>
              </a:rPr>
              <a:t>- kitűnő/kitüntetéses/kiváló/jeles minősítésű oklevél: 400 pont,</a:t>
            </a:r>
          </a:p>
          <a:p>
            <a:pPr marL="400050" lvl="1" indent="0">
              <a:buNone/>
            </a:pPr>
            <a:r>
              <a:rPr lang="hu-HU" sz="1700" dirty="0">
                <a:latin typeface="Century Gothic" panose="020B0502020202020204" pitchFamily="34" charset="0"/>
              </a:rPr>
              <a:t>- jó minősítésű oklevél: 400 pont,</a:t>
            </a:r>
          </a:p>
          <a:p>
            <a:pPr marL="400050" lvl="1" indent="0">
              <a:buNone/>
            </a:pPr>
            <a:r>
              <a:rPr lang="hu-HU" sz="1700" dirty="0">
                <a:latin typeface="Century Gothic" panose="020B0502020202020204" pitchFamily="34" charset="0"/>
              </a:rPr>
              <a:t>- közepes minősítésű oklevél: 355 pont,</a:t>
            </a:r>
          </a:p>
          <a:p>
            <a:pPr marL="400050" lvl="1" indent="0">
              <a:buNone/>
            </a:pPr>
            <a:r>
              <a:rPr lang="hu-HU" sz="1700" dirty="0">
                <a:latin typeface="Century Gothic" panose="020B0502020202020204" pitchFamily="34" charset="0"/>
              </a:rPr>
              <a:t>- elégséges minősítésű oklevél: 310 pont.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685800" lvl="2">
              <a:spcBef>
                <a:spcPts val="600"/>
              </a:spcBef>
              <a:spcAft>
                <a:spcPts val="600"/>
              </a:spcAft>
            </a:pPr>
            <a:endParaRPr lang="hu-HU" altLang="hu-HU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64" y="939081"/>
            <a:ext cx="8229600" cy="504056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Összpontszám</a:t>
            </a:r>
          </a:p>
        </p:txBody>
      </p:sp>
    </p:spTree>
    <p:extLst>
      <p:ext uri="{BB962C8B-B14F-4D97-AF65-F5344CB8AC3E}">
        <p14:creationId xmlns:p14="http://schemas.microsoft.com/office/powerpoint/2010/main" val="306627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B1913F66-2465-4EBD-8A01-2BC4B892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7490"/>
            <a:ext cx="8229600" cy="540147"/>
          </a:xfrm>
        </p:spPr>
        <p:txBody>
          <a:bodyPr>
            <a:normAutofit/>
          </a:bodyPr>
          <a:lstStyle/>
          <a:p>
            <a:r>
              <a:rPr lang="hu-HU" alt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Összpontszám</a:t>
            </a:r>
            <a:endParaRPr lang="hu-H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8229600" cy="5035699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Alapképzésen és osztatlan képzésen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VI. Egyéb számítási mód</a:t>
            </a: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hu-HU" altLang="hu-H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Emelt szintű tantárgyi érettségi vizsgakövetelmény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 jelentkezés feltételeként meghatározott emelt szintű tantárgyi vizsgakövetelmény teljesítése lehetséges: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az </a:t>
            </a:r>
            <a:r>
              <a:rPr lang="hu-HU" altLang="hu-H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érettségi idején </a:t>
            </a: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illetve érettségi bizonyítvány megszerzését követően letett érettségi tárgy vizsgájával (érettségi tanúsítványt állítanak ki) – legalább </a:t>
            </a:r>
            <a:r>
              <a:rPr lang="hu-HU" altLang="hu-HU" sz="1500" b="1" dirty="0">
                <a:solidFill>
                  <a:srgbClr val="E46C0A"/>
                </a:solidFill>
                <a:latin typeface="Century Gothic" panose="020B0502020202020204" pitchFamily="34" charset="0"/>
              </a:rPr>
              <a:t>45% 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500" b="1" dirty="0">
                <a:solidFill>
                  <a:srgbClr val="E46C0A"/>
                </a:solidFill>
                <a:latin typeface="Century Gothic" panose="020B0502020202020204" pitchFamily="34" charset="0"/>
              </a:rPr>
              <a:t>2005. előtt érettségiző </a:t>
            </a: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(kétszintű érettségi vizsga bevezetése előtt érettségiző)</a:t>
            </a:r>
          </a:p>
          <a:p>
            <a:pPr marL="685800" lvl="2">
              <a:spcBef>
                <a:spcPts val="600"/>
              </a:spcBef>
              <a:spcAft>
                <a:spcPts val="600"/>
              </a:spcAft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vagy jelentkezik emelt szintű érettségire</a:t>
            </a:r>
          </a:p>
          <a:p>
            <a:pPr marL="685800" lvl="2" algn="just">
              <a:spcBef>
                <a:spcPts val="600"/>
              </a:spcBef>
              <a:spcAft>
                <a:spcPts val="600"/>
              </a:spcAft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vagy felsőfokú oklevél vagy felsőoktatási szakképzésen szerzett oklevél alapján számítunk  felvételi pontszámot és eltekintünk az emelt szintű érettségi követelménytől is: 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kitűnő/jeles (5) minősítésű oklevél:	400 pont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jó(4) minősítésű oklevél:		400 pont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Közepes (3) minősítésű oklevél:	355 pont</a:t>
            </a:r>
          </a:p>
          <a:p>
            <a:pPr marL="1143000" lvl="3">
              <a:spcBef>
                <a:spcPts val="0"/>
              </a:spcBef>
            </a:pPr>
            <a:r>
              <a:rPr lang="hu-HU" altLang="hu-H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Elégséges (2) minősítésű oklevél:	310 pont</a:t>
            </a:r>
          </a:p>
          <a:p>
            <a:pPr marL="914400" lvl="3" indent="0">
              <a:spcBef>
                <a:spcPts val="0"/>
              </a:spcBef>
              <a:buNone/>
            </a:pPr>
            <a:endParaRPr lang="hu-HU" altLang="hu-HU" sz="15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" y="-27384"/>
            <a:ext cx="9153427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5164</TotalTime>
  <Words>2796</Words>
  <Application>Microsoft Office PowerPoint</Application>
  <PresentationFormat>Diavetítés a képernyőre (4:3 oldalarány)</PresentationFormat>
  <Paragraphs>367</Paragraphs>
  <Slides>22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Century Gothic</vt:lpstr>
      <vt:lpstr>Wingdings</vt:lpstr>
      <vt:lpstr>Office-téma</vt:lpstr>
      <vt:lpstr>Odafigyelés, emberarcú képzés! </vt:lpstr>
      <vt:lpstr>Hol lehet és kell tájékozódni, jelentkezni</vt:lpstr>
      <vt:lpstr>Elektronikus ügyintézés</vt:lpstr>
      <vt:lpstr>A 2022. évi általános eljárás főbb dátumai</vt:lpstr>
      <vt:lpstr>Benyújtandó  dokumentumok</vt:lpstr>
      <vt:lpstr>Tanulmányi pontok és érettségi pontok</vt:lpstr>
      <vt:lpstr>Összpontszám</vt:lpstr>
      <vt:lpstr>Összpontszám</vt:lpstr>
      <vt:lpstr>Összpontszám</vt:lpstr>
      <vt:lpstr>PowerPoint-bemutató</vt:lpstr>
      <vt:lpstr>Összpontszám</vt:lpstr>
      <vt:lpstr>Összpontszám</vt:lpstr>
      <vt:lpstr>Többletpontok I. – Kötelező többletpontok</vt:lpstr>
      <vt:lpstr>Többletpontok II. – Adható többletpontok</vt:lpstr>
      <vt:lpstr>Esélyegyenlőség biztosítása</vt:lpstr>
      <vt:lpstr>Állam- és jogtudományi Kar (KRE-ÁJK) képzései</vt:lpstr>
      <vt:lpstr> Érettségi vizsgakövetelmények a KRE ÁJK által meghirdetett Osztatlan képzésen (O)     </vt:lpstr>
      <vt:lpstr> Érettségi vizsgakövetelmények a KRE ÁJK által meghirdetett Alapképzésen (A)   </vt:lpstr>
      <vt:lpstr> Érettségi vizsgakövetelmények a KRE ÁJK által meghirdetett Felsőoktatási szakképzésen (F)   </vt:lpstr>
      <vt:lpstr> Önköltség összege a 2022/2023. tanévben  jogviszonyt megkezdett hallgatóknak</vt:lpstr>
      <vt:lpstr>Képzéseinkről bővebben</vt:lpstr>
      <vt:lpstr>PowerPoint-bemutató</vt:lpstr>
    </vt:vector>
  </TitlesOfParts>
  <Company>BKF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Felvételi információk</dc:title>
  <dc:creator>Szabó Katalin Zsuzsanna</dc:creator>
  <cp:lastModifiedBy>Vas Mária</cp:lastModifiedBy>
  <cp:revision>387</cp:revision>
  <cp:lastPrinted>2015-01-20T19:02:36Z</cp:lastPrinted>
  <dcterms:created xsi:type="dcterms:W3CDTF">2013-01-01T19:04:38Z</dcterms:created>
  <dcterms:modified xsi:type="dcterms:W3CDTF">2022-01-19T12:32:59Z</dcterms:modified>
</cp:coreProperties>
</file>