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313" r:id="rId4"/>
    <p:sldId id="334" r:id="rId5"/>
    <p:sldId id="335" r:id="rId6"/>
    <p:sldId id="311" r:id="rId7"/>
    <p:sldId id="328" r:id="rId8"/>
    <p:sldId id="316" r:id="rId9"/>
    <p:sldId id="320" r:id="rId10"/>
    <p:sldId id="341" r:id="rId11"/>
    <p:sldId id="326" r:id="rId12"/>
    <p:sldId id="308" r:id="rId13"/>
    <p:sldId id="319" r:id="rId14"/>
    <p:sldId id="322" r:id="rId15"/>
    <p:sldId id="345" r:id="rId16"/>
    <p:sldId id="331" r:id="rId17"/>
    <p:sldId id="344" r:id="rId18"/>
    <p:sldId id="346" r:id="rId19"/>
    <p:sldId id="347" r:id="rId20"/>
    <p:sldId id="274" r:id="rId21"/>
    <p:sldId id="278" r:id="rId2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52AC63E-8EBB-4010-8E43-9077DE2A9354}">
          <p14:sldIdLst>
            <p14:sldId id="256"/>
            <p14:sldId id="297"/>
            <p14:sldId id="313"/>
            <p14:sldId id="334"/>
            <p14:sldId id="335"/>
            <p14:sldId id="311"/>
            <p14:sldId id="328"/>
            <p14:sldId id="316"/>
            <p14:sldId id="320"/>
            <p14:sldId id="341"/>
            <p14:sldId id="326"/>
            <p14:sldId id="308"/>
            <p14:sldId id="319"/>
            <p14:sldId id="322"/>
            <p14:sldId id="345"/>
            <p14:sldId id="331"/>
            <p14:sldId id="344"/>
            <p14:sldId id="346"/>
            <p14:sldId id="347"/>
            <p14:sldId id="274"/>
            <p14:sldId id="278"/>
          </p14:sldIdLst>
        </p14:section>
        <p14:section name="Névtelen szakasz" id="{8FC6846F-BF14-48BF-86DB-2C0C658BEA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24" autoAdjust="0"/>
  </p:normalViewPr>
  <p:slideViewPr>
    <p:cSldViewPr>
      <p:cViewPr varScale="1">
        <p:scale>
          <a:sx n="94" d="100"/>
          <a:sy n="94" d="100"/>
        </p:scale>
        <p:origin x="21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2023. 01. 25.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2023. 01. 25.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49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2023. 01. 25.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felveteli.eljaras@oh.gov.h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2A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felvi.hu/felveteli/felveteli_segitseg/ugyfelszolgalat" TargetMode="External"/><Relationship Id="rId4" Type="http://schemas.openxmlformats.org/officeDocument/2006/relationships/hyperlink" Target="mailto:info@felvi.h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.hu/felveteli/tajekoztato-kiadvany.php" TargetMode="External"/><Relationship Id="rId2" Type="http://schemas.openxmlformats.org/officeDocument/2006/relationships/hyperlink" Target="https://ajk.kre.hu/index.php/hallgatoinknak/osztondija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hyperlink" Target="mailto:felveteli@kre.h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10574"/>
            <a:ext cx="8424936" cy="72008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Odafigyelés, emberarcú képzés!</a:t>
            </a:r>
            <a:r>
              <a:rPr lang="hu-HU" sz="49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3851920" y="321297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84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87" y="4550578"/>
            <a:ext cx="4545136" cy="1403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079025"/>
            <a:ext cx="8229600" cy="4571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solidFill>
                  <a:srgbClr val="E46C0A"/>
                </a:solidFill>
              </a:rPr>
              <a:t>Felsőoktatási felvételi szakmai vizsga - FFSZV</a:t>
            </a:r>
            <a:br>
              <a:rPr lang="hu-HU" sz="2800" dirty="0">
                <a:solidFill>
                  <a:schemeClr val="tx1"/>
                </a:solidFill>
              </a:rPr>
            </a:br>
            <a:br>
              <a:rPr lang="hu-HU" sz="2800" dirty="0">
                <a:solidFill>
                  <a:schemeClr val="tx1"/>
                </a:solidFill>
              </a:rPr>
            </a:br>
            <a:endParaRPr lang="hu-H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1"/>
            <a:ext cx="8229600" cy="51845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szakmai vizsga eredménye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az eléri a 45%-ot, ebben az esetben az kiváltja az emelt szintű érettségit, és a jelentkezők tantárgyanként megkapják az 50 többletpontot.</a:t>
            </a:r>
          </a:p>
          <a:p>
            <a:pPr marL="0" indent="0" algn="just">
              <a:buNone/>
            </a:pPr>
            <a:endParaRPr lang="hu-H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számításánál az érettségi bizonyítványban található</a:t>
            </a:r>
            <a:r>
              <a:rPr lang="hu-H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felsőoktatási felvételi szakmai vizsga tantárgyának megfelelő középszintű érettségi vizsgaeredmény kerül beszámításra (nem a felsőoktatási felvételi szakmai vizsga százalékos eredménye).</a:t>
            </a:r>
          </a:p>
          <a:p>
            <a:pPr marL="0" lvl="0" indent="0" algn="just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E-felvételi rendszerében a kiválasztott jelentkezési helyek, illetve az ezekre meghatározott érettségi vizsgatárgyi követelmények alapján listából választhatja ki a jelentkező, hogy mely közismereti érettségi vizsgatárgyból vagy vizsgatárgyakból kíván felsőoktatási felvételi szakmai vizsgát tenni. Három FFSZV-re lehet jelentkezni, kettő vehető figyelembe.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Felsőoktatási felvételi szakmai vizsgára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E-felvételi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felületén a jelentkezési időszakban,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eredmények menüpontban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azt követően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írásban,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felveteli.eljaras@oh.gov.hu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címen lehet jelentkezni.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felsőoktatási felvételi szakmai vizsga térítésmentes.</a:t>
            </a:r>
            <a:endParaRPr lang="hu-H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>
              <a:spcBef>
                <a:spcPts val="0"/>
              </a:spcBef>
              <a:buNone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6"/>
            <a:ext cx="9153427" cy="7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1374474"/>
            <a:ext cx="8932507" cy="498187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Jogi felsőoktatási szakképzésen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többletpontok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összege + 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többletpontok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többletpontok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birtokában az oklevél minősítése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 is szerezhető  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400 pont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többletpontok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  <a:endParaRPr lang="hu-HU" altLang="hu-H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491"/>
            <a:ext cx="8229600" cy="51738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68" y="672803"/>
            <a:ext cx="8229600" cy="675721"/>
          </a:xfrm>
        </p:spPr>
        <p:txBody>
          <a:bodyPr>
            <a:no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Többletpont – maximum 100 pont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2991"/>
            <a:ext cx="8164016" cy="50803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érettségi vizsga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amelyből a jelentkező érettségi pontját számolják.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Vizsgánként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+ 50 - 50 pont jár,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(legalább 45%-os eredménynél)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100 pont;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Nyelvtudást igazoló dokumentum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(bizonyítvány/oklevél),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pont; (B2, komplex nyelvvizsga 28 pont)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ugyanabból a nyelvből nyelvvizsgát és emelt szintű érettségit is tesz, csak az emelt szintű matúráért kap többletpontot.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és művészeti versenyeredmény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Csak akkor jár többletpont, ha a jelentkező olyan tárgyból versenyzett, amely a kiválasztott                              szakon érettségi pontot adó tárgy.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szakképzés záróvizsgája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 pont)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Sporteredmény igazolása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Az igazolási jogcímnek a Tájékoztató megjelenése (</a:t>
            </a:r>
            <a:r>
              <a:rPr lang="hu-HU" alt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 december 20.)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2023. július 12.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közötti  időtartamban kell fennállnia az alábbi esetekben: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Hátrányos helyzet igazolása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Fogyatékosság igazolása 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Gyermekgondozás igazolása</a:t>
            </a:r>
          </a:p>
          <a:p>
            <a:pPr marL="0" indent="0" algn="just" eaLnBrk="1" hangingPunct="1">
              <a:buNone/>
            </a:pP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6684507"/>
              </p:ext>
            </p:extLst>
          </p:nvPr>
        </p:nvGraphicFramePr>
        <p:xfrm>
          <a:off x="143508" y="1656225"/>
          <a:ext cx="8856984" cy="4816717"/>
        </p:xfrm>
        <a:graphic>
          <a:graphicData uri="http://schemas.openxmlformats.org/drawingml/2006/table">
            <a:tbl>
              <a:tblPr/>
              <a:tblGrid>
                <a:gridCol w="354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O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O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O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O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 &lt;  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160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 </a:t>
                      </a:r>
                      <a:r>
                        <a:rPr kumimoji="0" lang="hu-H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örténelem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és</a:t>
                      </a:r>
                      <a:b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angol v. filozófia v. francia v. latin nyelv v. magyar nyelv és irodalom v. matematika v. német v. olasz v. orosz v. spanyol (legalább egyet emelt szinten kell teljesíteni)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ösztöndíjas min. pont: 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36553"/>
            <a:ext cx="8280660" cy="1136263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Osztatlan képzésen (O)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6553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5825994"/>
              </p:ext>
            </p:extLst>
          </p:nvPr>
        </p:nvGraphicFramePr>
        <p:xfrm>
          <a:off x="104330" y="1556792"/>
          <a:ext cx="8935341" cy="4828422"/>
        </p:xfrm>
        <a:graphic>
          <a:graphicData uri="http://schemas.openxmlformats.org/drawingml/2006/table">
            <a:tbl>
              <a:tblPr/>
              <a:tblGrid>
                <a:gridCol w="303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Társadalomtudomány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Nemzetközi tanulmányok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A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A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    A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    A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 20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nemzetközi tanulmányok 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alapképzési szakon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kettőt kell választani: magyar nyelv és irodalom v. matematika v. társadalomismeret v. történelem v. egy idegen nyelv</a:t>
                      </a:r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angol; arab; beás; bolgár; bolgár nemzetiségi nyelv; cseh; eszperantó; finn; francia; héber; holland; horvát; horvát nemzetiségi nyelv; japán; kínai; latin nyelv; lengyel; </a:t>
                      </a:r>
                      <a:r>
                        <a:rPr lang="hu-H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lovári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német; német nemzetiségi nyelv; olasz; orosz; portugál; román; spanyol; szerb; szlovák; szlovén nemzetiségi nyelv; szlovén nyelv; török; újgörög; ukrán.(legalább egyet emelt szinten kell teljesíteni)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ösztöndíjas min. pont: 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35026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280660" cy="576064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Alapképzésen (A)</a:t>
            </a:r>
            <a:br>
              <a:rPr lang="hu-HU" alt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304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39A3818-AE9E-4AA7-9058-0B328BCA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07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F7FBDE-9BBC-864E-D71D-E1931C17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233"/>
            <a:ext cx="8229600" cy="940559"/>
          </a:xfrm>
        </p:spPr>
        <p:txBody>
          <a:bodyPr>
            <a:normAutofit fontScale="90000"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Felsőoktatási szakképzésen (F)</a:t>
            </a:r>
            <a:endParaRPr lang="hu-HU" sz="2800" dirty="0"/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60C67431-D0BB-2C56-1F1F-0A0CCA84F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115158"/>
              </p:ext>
            </p:extLst>
          </p:nvPr>
        </p:nvGraphicFramePr>
        <p:xfrm>
          <a:off x="215517" y="1684761"/>
          <a:ext cx="8712967" cy="455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397">
                  <a:extLst>
                    <a:ext uri="{9D8B030D-6E8A-4147-A177-3AD203B41FA5}">
                      <a16:colId xmlns:a16="http://schemas.microsoft.com/office/drawing/2014/main" val="3206815009"/>
                    </a:ext>
                  </a:extLst>
                </a:gridCol>
                <a:gridCol w="1677223">
                  <a:extLst>
                    <a:ext uri="{9D8B030D-6E8A-4147-A177-3AD203B41FA5}">
                      <a16:colId xmlns:a16="http://schemas.microsoft.com/office/drawing/2014/main" val="3574505727"/>
                    </a:ext>
                  </a:extLst>
                </a:gridCol>
                <a:gridCol w="3670347">
                  <a:extLst>
                    <a:ext uri="{9D8B030D-6E8A-4147-A177-3AD203B41FA5}">
                      <a16:colId xmlns:a16="http://schemas.microsoft.com/office/drawing/2014/main" val="3091486540"/>
                    </a:ext>
                  </a:extLst>
                </a:gridCol>
              </a:tblGrid>
              <a:tr h="623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hu-HU" dirty="0"/>
                        <a:t>Képzés / érettségi követelmény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513381"/>
                  </a:ext>
                </a:extLst>
              </a:tr>
              <a:tr h="3916926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endParaRPr lang="hu-H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r>
                        <a:rPr lang="hu-H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Budapest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F N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F N K</a:t>
                      </a:r>
                    </a:p>
                    <a:p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F L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 / önköltséges          F L K</a:t>
                      </a:r>
                    </a:p>
                    <a:p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Kecskemét</a:t>
                      </a:r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F L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F L K</a:t>
                      </a:r>
                      <a:endParaRPr lang="hu-HU" sz="16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algn="ctr"/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&lt; 100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&lt; 100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&lt; 20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dirty="0"/>
                        <a:t>A </a:t>
                      </a:r>
                      <a:r>
                        <a:rPr lang="hu-HU" b="1" dirty="0"/>
                        <a:t>jogi</a:t>
                      </a:r>
                      <a:r>
                        <a:rPr lang="hu-HU" dirty="0"/>
                        <a:t> felsőoktatási szakképzésen </a:t>
                      </a:r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bármelyik két érettségi vizsgatárgy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b="1" dirty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b="1" dirty="0">
                        <a:solidFill>
                          <a:srgbClr val="00B05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ösztöndíjas min. pont: 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57044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1700A30-4BAE-E2A7-C6EF-9866BAE8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DF7191-A5CD-DE0F-8403-D98910A9A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9144000" cy="6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61466"/>
            <a:ext cx="8280400" cy="1111350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Önköltség összege a 2023/2024. tanévben 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jogviszonyt megkezdett hallgatóknak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84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A60F7CB4-9A94-4943-A826-98563F4F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45146"/>
              </p:ext>
            </p:extLst>
          </p:nvPr>
        </p:nvGraphicFramePr>
        <p:xfrm>
          <a:off x="324048" y="1988840"/>
          <a:ext cx="8280400" cy="436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701">
                  <a:extLst>
                    <a:ext uri="{9D8B030D-6E8A-4147-A177-3AD203B41FA5}">
                      <a16:colId xmlns:a16="http://schemas.microsoft.com/office/drawing/2014/main" val="4255087211"/>
                    </a:ext>
                  </a:extLst>
                </a:gridCol>
                <a:gridCol w="1870566">
                  <a:extLst>
                    <a:ext uri="{9D8B030D-6E8A-4147-A177-3AD203B41FA5}">
                      <a16:colId xmlns:a16="http://schemas.microsoft.com/office/drawing/2014/main" val="4101645582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57432876"/>
                    </a:ext>
                  </a:extLst>
                </a:gridCol>
              </a:tblGrid>
              <a:tr h="649224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 Ft/félév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604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625437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4759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2206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389833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75955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300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(Kecskemét)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5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5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52DB5-B339-3655-7C0E-561C4B065C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36588"/>
            <a:ext cx="8229600" cy="636553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pontszámítási VÁLTOZÁSOK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A8C51E-15DE-9963-B9C0-244A1B50E8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9512" y="1844675"/>
            <a:ext cx="8784976" cy="43767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C4426E-D926-D372-6FEB-5AB0167F8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9144000" cy="636553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730D54F0-4663-B988-4361-4CC4FB6D4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77637"/>
              </p:ext>
            </p:extLst>
          </p:nvPr>
        </p:nvGraphicFramePr>
        <p:xfrm>
          <a:off x="0" y="1124744"/>
          <a:ext cx="9143999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20080" imgH="5667480" progId="Acrobat.Document.DC">
                  <p:embed/>
                </p:oleObj>
              </mc:Choice>
              <mc:Fallback>
                <p:oleObj name="Acrobat Document" r:id="rId3" imgW="8020080" imgH="5667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143999" cy="57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3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D9AD9-DE50-7A44-A97C-F964EA79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VÁRHATÓ PONTSZÁMÍTÁS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F52E2E-E9E0-C14B-2478-19558DD0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18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B3E23C4-DC65-2318-A1C4-A97464064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7762" y="2424906"/>
            <a:ext cx="3419475" cy="287655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699D7468-DA11-3FB1-C562-1639759F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20480" cy="4862265"/>
          </a:xfrm>
        </p:spPr>
        <p:txBody>
          <a:bodyPr>
            <a:normAutofit fontScale="85000" lnSpcReduction="20000"/>
          </a:bodyPr>
          <a:lstStyle/>
          <a:p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meghatározhatnak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középiskolai eredményekhez egy ötödik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tantárgyat,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érettségi átlaghoz egy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vizsgatárgyat.</a:t>
            </a:r>
          </a:p>
          <a:p>
            <a:pPr algn="just"/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szakonként határozzák meg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 számításához szükséges két érettségi tárgy esetében a figyelembe vehető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tárgyakat és azok szintjét.</a:t>
            </a:r>
          </a:p>
          <a:p>
            <a:pPr algn="just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és a középszintű érettségi eredmény átszámítása: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emelt szintű érettségi = 100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középszintű eredmény = 67 pont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intézményi pontok körét a felsőoktatási intézmények határozzák meg.</a:t>
            </a:r>
          </a:p>
          <a:p>
            <a:pPr algn="just"/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2024-től az intézmények meghatározhatnak szakonként minimum ponthatárt!</a:t>
            </a:r>
          </a:p>
          <a:p>
            <a:pPr algn="just"/>
            <a:endParaRPr lang="hu-H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 2024. évi felsőoktatási felvételi eljárások során</a:t>
            </a:r>
          </a:p>
          <a:p>
            <a:pPr lvl="1" algn="just"/>
            <a:r>
              <a:rPr lang="hu-H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pont, érettségi pont, intézményi pont</a:t>
            </a:r>
          </a:p>
          <a:p>
            <a:pPr algn="just"/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https://www.felvi.hu/felveteli/jelentkezes/felveteli_tajekoztato/FFT_2023K/8_tablazatok/pontszamitas2024</a:t>
            </a:r>
          </a:p>
          <a:p>
            <a:pPr algn="just"/>
            <a:endParaRPr lang="hu-H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F83E9FE-55F2-BB71-037D-B739B8C0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B7F61E2E-6389-DE14-5946-F9346CBA1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46237"/>
              </p:ext>
            </p:extLst>
          </p:nvPr>
        </p:nvGraphicFramePr>
        <p:xfrm>
          <a:off x="1" y="1"/>
          <a:ext cx="91085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30199" imgH="11639417" progId="Excel.Sheet.12">
                  <p:embed/>
                </p:oleObj>
              </mc:Choice>
              <mc:Fallback>
                <p:oleObj name="Worksheet" r:id="rId2" imgW="12030199" imgH="11639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91085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0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77492"/>
            <a:ext cx="8229600" cy="463276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</a:t>
            </a:r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7"/>
            <a:ext cx="8507288" cy="5445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2023. évi általános felvételi eljárás főbb tudnivalói </a:t>
            </a:r>
            <a:r>
              <a:rPr lang="hu-HU" altLang="hu-HU" sz="20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www.felvi.hu</a:t>
            </a: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kizárólag elektronikusan, regisztrációt követően történhet.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február 15.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Ügyfélkapun keresztül kell hitelesíteni!</a:t>
            </a: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 jelölhető meg. </a:t>
            </a: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képzés megjelölése díjmentes.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további jelentkezési helyekért  2.000 - 2.000,- Ft kiegészítő díjat kell fizetni.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befizetés határideje megegyezik a jelentkezési határidővel.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jelentkezéskor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rangsor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kell felállítani, amely később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 módosítható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altLang="hu-H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Egyszeri sorrendmódosítás, dokumentumpótlás határideje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 július 12.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spcBef>
                <a:spcPct val="0"/>
              </a:spcBef>
              <a:buNone/>
            </a:pP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Jogorvoslati kérelem (keresetlevél) benyújtásának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határideje: a döntés közlésétől számított 15 napon belül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felvételi pontok, plusz pontok számítását nem az Egyetem végzi!</a:t>
            </a: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Felvi.hu Ügyfélszolgálat </a:t>
            </a:r>
            <a:r>
              <a:rPr lang="hu-HU" altLang="hu-H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elefon: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(06 1) 477 3131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Cím: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Budapest, XII. kerület, Maros u. 19-21. 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Levelezési cím: Oktatási Hivatal, 1380 Budapest, Pf. 1190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4"/>
              </a:rPr>
              <a:t> info@felvi.hu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Honlap: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Felvi.hu - 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5"/>
              </a:rPr>
              <a:t>Ügyfélszolgálat</a:t>
            </a:r>
            <a:endParaRPr lang="hu-H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2269905" cy="13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940122"/>
            <a:ext cx="5910714" cy="3965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https://ajk.kre.hu/index.php/hallgatoinknak/osztondijak.html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hu-HU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Honlap: 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http://www.kre.hu/felveteli/tajekoztato-kiadvany.php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E-mailben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felveteli@kre.hu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1940123"/>
            <a:ext cx="2595885" cy="212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9342" y="3011798"/>
            <a:ext cx="4427512" cy="279630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 elektronikusan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február 15. éjfélig </a:t>
            </a:r>
          </a:p>
          <a:p>
            <a:pPr marL="0" algn="ctr">
              <a:buNone/>
            </a:pP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www.felvi.hu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honlapon</a:t>
            </a:r>
          </a:p>
          <a:p>
            <a:pPr marL="0" algn="ctr">
              <a:buNone/>
            </a:pP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Nyílt Nap</a:t>
            </a:r>
          </a:p>
          <a:p>
            <a:pPr marL="0" algn="ctr">
              <a:buNone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1042 Budapest, Viola u. 2-4.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január 24. (kedd)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10:00 óra</a:t>
            </a: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0" cy="3048001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989"/>
            <a:ext cx="9144000" cy="904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92" y="2277056"/>
            <a:ext cx="3600400" cy="936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877491"/>
            <a:ext cx="8229600" cy="607294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Elektronikus ügyintézés, jelentkezés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323528" y="1484785"/>
            <a:ext cx="8640960" cy="5373216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pPr>
              <a:spcBef>
                <a:spcPts val="1200"/>
              </a:spcBef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elektronikus ügyintézés felületét a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www.felvi.hu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honlapról lehet elérni, az előzetes regisztrációt követően kapott egyéni kód megadásával.</a:t>
            </a:r>
          </a:p>
          <a:p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 során a személyes adataikat (4T): viselt név, születési név, születési hely, születési idő, anyja születéskori neve</a:t>
            </a:r>
          </a:p>
          <a:p>
            <a:pPr lvl="1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állampolgárok az érvényes </a:t>
            </a:r>
            <a:r>
              <a:rPr lang="hu-H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személyazonosító igazolványukban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állampolgársággal nem rendelkező külföldiek: az </a:t>
            </a:r>
            <a:r>
              <a:rPr lang="hu-H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útlevelükben</a:t>
            </a:r>
          </a:p>
          <a:p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szereplő adatokkal adják meg.</a:t>
            </a:r>
            <a:endParaRPr lang="hu-HU" alt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 lehet megnézni és ellenőrizni minden jelentkezőnek</a:t>
            </a:r>
          </a:p>
          <a:p>
            <a:pPr lvl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róla rögzített adatokat,</a:t>
            </a:r>
          </a:p>
          <a:p>
            <a:pPr lvl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benyújtott dokumentumai státuszát,</a:t>
            </a:r>
          </a:p>
          <a:p>
            <a:pPr lvl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pontszámait, beleértve a többletpontokat is,</a:t>
            </a:r>
          </a:p>
          <a:p>
            <a:pPr lvl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besorolási döntés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(ezen található, hogy milyen sorrendben jelentkezett, amennyiben első helyen jelölte a KRE-ÁJK-át akkor ezzel a dokumentummal tudja igazolni!!!  Amikor megkapja mentse le, nyomtassa ki, a bizonyítás Önt terheli! Később nem tudja beszerezni (ez az információ nekünk nincs meg)!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404E1-013A-003D-3BA1-95B2BB9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385"/>
            <a:ext cx="8229600" cy="76976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 feltölteni az alábbi dokumentumokat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3847D0-16CD-A357-D60D-8433852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152"/>
            <a:ext cx="8229600" cy="494118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 január 1. után megszerzett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elismert nyelvvizsgák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elektronikus jelentkezés során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bizonyítvány adatainak megadása kötelező az E-felvételi-ben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(nyelv megnevezése, foka, típusa, bizonyítvány száma, anyakönyvi szám). Az államilag elismert nyelvvizsga-bizonyítvány hitelességének az ellenőrzése a nyelvvizsgák nyelvvizsga-anyakönyveinek nyilvántartásából történik.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 január 1. után kibocsátott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rendszerű érettségi bizonyítványban és érettségi tanúsítvány(ok)</a:t>
            </a:r>
            <a:r>
              <a:rPr lang="hu-H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szereplő érettségi vizsgaeredményeket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 a köznevelés információs rendszeréből elektronikus úton veszi át.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 február 1. után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felsőoktatási intézményben szerzett,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felsőfokú végzettséget igazoló oklevelet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adatokat az Oktatási Hivatal elektronikus úton veszi át a felsőoktatás 	információs rendszeréből.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előző dátumok figyelembe vételével van/lesz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nyelvvizsga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eredménye, illetve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oklevele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amelyet nem lát majd az E-felvételi rendszerben, illetve eltérést tapasztal, az e-ügyintézés keretében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 feltöltésével tudja jelezni.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051E2C-DB69-E463-6E19-012FF81D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223BDB-D038-F14B-3D92-C0A9D63EE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768ED5-61C6-080C-43D5-50C68D18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 feltöltése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4648C3-5244-94DD-06B7-B04E6DA1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Előzőekben említett dátumoknál korábban kiállított dokumentum(ok) esetében azok oldalait értékelhető minőségben másolja/szkennelje/fényképezze le, azon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jól olvashatóan látszódjon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tulajdonosának neve, a végzettség, a záradék, az azonosításához szükséges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szám, dátum, pecsét és aláírás.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jelentkezéshez szükséges dokumentumok elektronikus (szkennelt) példányát </a:t>
            </a:r>
            <a:r>
              <a:rPr lang="hu-HU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vagy pdf formátum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csatolja.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bármely iraton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 a neve a jelenlegi viselt nevétől, a névváltozást igazoló okiratot/dokumentumot is töltse fel.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E83D61-111A-ED03-5055-0AA6EB76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346188-3994-B04F-913F-65EBF4587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620689"/>
            <a:ext cx="8856984" cy="5976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pontos rendszer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pont a tanulmányi és érettségi pontokból,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 többletpontokból.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Számítás módja:</a:t>
            </a:r>
            <a:endParaRPr lang="hu-H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és az érettségi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összege + a többletpontok;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pontok:</a:t>
            </a:r>
            <a:endParaRPr lang="hu-H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érdemjegy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ekből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öt fő tantárgy utolsó két év végi érdemjegyeit kell összeadni, majd megduplázni</a:t>
            </a:r>
          </a:p>
          <a:p>
            <a:pPr lvl="1">
              <a:lnSpc>
                <a:spcPct val="120000"/>
              </a:lnSpc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irodalom, matematika, történelem, idegen nyelv, természettudományos tárgy</a:t>
            </a:r>
          </a:p>
          <a:p>
            <a:pPr lvl="1">
              <a:lnSpc>
                <a:spcPct val="120000"/>
              </a:lnSpc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nincs legalább két évig tanult természettudományos tárgya, akkor két, legalább egy évig tanult természettudományos tárgy év végi jegyeit kell figyelembe venni.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átlageredmény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éből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kötelező és egy szabadon választható érettségi tárgy százalékos eredményének átlaga, egész számra kerekítve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előtti érettséginél az érdemjegyek átváltása százalékokra: jeles: 100%, jó: 79%, közepes: 59%, elégséges: 39%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Főszabályként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érettségi vizsgatárgy százalékos eredményei alapján számítható pontok 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pontok.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követelményként több érettségi vizsgatárgy választható – vagyis a kettőnél több megadott tantárgy között „vagy" szerepel – akkor ezek közül a jelentkező számára legkedvezőbb két érettségi vizsgatárgy eredményei alapján kell kiszámítani az érettségi pontokat. Az érettségi pontok összértéke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200 pont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64807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9"/>
            <a:ext cx="8229600" cy="792087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(alapképzés) - Osztatlan képzés </a:t>
            </a:r>
            <a:endParaRPr lang="hu-HU" altLang="hu-HU" sz="24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57237"/>
            <a:ext cx="8932507" cy="604011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az érettségi pontok kétszerese + a többletpontok;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kiválasztott szakon kötelező/választható két tantárgyat kell figyelembe venni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százalékos eredményekből pontok (100%-100pont)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tárgyanként legfeljebb 100 pontot lehet szerezni, függetlenül attól, hogy emelt vagy középszintű a vizsga.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szakképzésben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oklevéllel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birtokában annak minősítése alapján szerezhető 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400 pont + a többletpontok (kiváltja az emelt szintű érettségit).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oklevél minősítését az alábbi dokumentumokkal lehet igazolni: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oklevél, amennyiben tartalmazza az oklevél minősítését.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Másodlagosan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az oklevél nem tartalmaz minősítést, abban az esetben is szükséges a feltöltése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(elektronikus) leckekönyv vagy oklevélmelléklet, amennyiben tartalmazza az oklevél minősítését.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Záróvizsga eredmény alapján akkor számítható pontszám, ha oklevél minősítést nem állapított meg a felsőoktatás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intézmény.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az oklevél minősítéséből számított pontok az alábbiak! 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kitűnő/jeles minősítésű oklevél: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 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minősítésű oklevél:	   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 minősítésű oklevél: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elégséges minősítésű oklevél: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endParaRPr lang="hu-HU" altLang="hu-HU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58462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681360"/>
            <a:ext cx="8229600" cy="708742"/>
          </a:xfrm>
        </p:spPr>
        <p:txBody>
          <a:bodyPr>
            <a:noAutofit/>
          </a:bodyPr>
          <a:lstStyle/>
          <a:p>
            <a:pPr eaLnBrk="1" hangingPunct="1"/>
            <a:r>
              <a:rPr lang="hu-HU" sz="26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6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(alapképzés) - Osztatlan képzés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620690"/>
            <a:ext cx="8229600" cy="57606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vizsgák - újból</a:t>
            </a:r>
            <a:endParaRPr lang="hu-HU" altLang="hu-HU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00808"/>
            <a:ext cx="8784976" cy="465554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(tanúsítványt adó) érettségi vizsgára jelentkezni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(magasabb osztályzat és/vagy pont érdekében)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és emelt szinten 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www.oktatas.hu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oldalon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 menüpont/érettségi)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leírtak szerint lehet. 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vizsgát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vizsgaidőszakban, a 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 az október-novemberi vizsgaidőszakban lehet tenni.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a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 vizsgaidőszak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 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február 15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vizsgára jelentkezés és a felsőoktatási felvételi eljárás független egymástól, külön-külön kell jelentkezést benyújtani, a két művelet nem „helyettesíti" egymást.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-85879"/>
            <a:ext cx="9144000" cy="7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652933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solidFill>
                  <a:srgbClr val="E46C0A"/>
                </a:solidFill>
              </a:rPr>
              <a:t>Felsőoktatási felvételi szakmai vizsga - FFSZV</a:t>
            </a:r>
            <a:br>
              <a:rPr lang="hu-HU" sz="2800" dirty="0">
                <a:solidFill>
                  <a:schemeClr val="tx1"/>
                </a:solidFill>
              </a:rPr>
            </a:br>
            <a:br>
              <a:rPr lang="hu-HU" sz="2800" dirty="0">
                <a:solidFill>
                  <a:schemeClr val="tx1"/>
                </a:solidFill>
              </a:rPr>
            </a:br>
            <a:endParaRPr lang="hu-H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503569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 vagy két tárgyból emelt szintű érettségihez kötött szakokra a jelentkező 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érettségi helyett írásbeli </a:t>
            </a:r>
            <a:r>
              <a:rPr lang="hu-H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vizsgát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tehet, ha az adott tantárgy(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kétszintű érettségi rendszer bevezetése előtti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vizsgaeredménye, vagy nemzetközi érettségi bizonyítványa, vagy EGT-tagállamban, vagy Ukrajnában vagy Szerbiában szerzett érettségi vizsgaeredménye van.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vizsgát az egyetemek, főiskolák szervezik.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szakmai vizsgát az adott közismereti érettségi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vizsgatárgyakból egy napon bonyolítják le valamennyi érintett felsőoktatási intézményben.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vizsgát a jelentkező csak a behívó felsőoktatási intézményben és a vizsgabehívóban szereplő időpontban teheti le, pótlásra, más vizsganapra vagy más intézménybe történő átkérésre nincs lehetőség.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lebonyolítása</a:t>
            </a:r>
          </a:p>
          <a:p>
            <a:pPr marL="0" indent="0" algn="just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várhatóan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július 4-én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5-én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történik.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vizsgák tartalmukban az emelt szintű írásbeli érettségihez fognak hasonlítani.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www.oktatas.hu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köznevelés menüpont/érettségi.</a:t>
            </a:r>
          </a:p>
          <a:p>
            <a:pPr marL="914400" lvl="3" indent="0">
              <a:spcBef>
                <a:spcPts val="0"/>
              </a:spcBef>
              <a:buNone/>
            </a:pPr>
            <a:endParaRPr lang="hu-HU" altLang="hu-H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6"/>
            <a:ext cx="9153427" cy="7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2420</Words>
  <Application>Microsoft Office PowerPoint</Application>
  <PresentationFormat>Diavetítés a képernyőre (4:3 oldalarány)</PresentationFormat>
  <Paragraphs>307</Paragraphs>
  <Slides>21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Times New Roman</vt:lpstr>
      <vt:lpstr>Wingdings</vt:lpstr>
      <vt:lpstr>Office-téma</vt:lpstr>
      <vt:lpstr>Acrobat Document</vt:lpstr>
      <vt:lpstr>Worksheet</vt:lpstr>
      <vt:lpstr>Odafigyelés, emberarcú képzés! </vt:lpstr>
      <vt:lpstr>Hol lehet és kell tájékozódni, jelentkezni</vt:lpstr>
      <vt:lpstr>Elektronikus ügyintézés, jelentkezés</vt:lpstr>
      <vt:lpstr>NEM kell feltölteni az alábbi dokumentumokat</vt:lpstr>
      <vt:lpstr>Dokumentumok feltöltése</vt:lpstr>
      <vt:lpstr>PONTSZÁMÍTÁS BA (alapképzés) - Osztatlan képzés </vt:lpstr>
      <vt:lpstr>PONTSZÁMÍTÁS BA (alapképzés) - Osztatlan képzés </vt:lpstr>
      <vt:lpstr>Érettségi vizsgák - újból</vt:lpstr>
      <vt:lpstr> Felsőoktatási felvételi szakmai vizsga - FFSZV  </vt:lpstr>
      <vt:lpstr> Felsőoktatási felvételi szakmai vizsga - FFSZV  </vt:lpstr>
      <vt:lpstr>Összpontszám</vt:lpstr>
      <vt:lpstr>Többletpont – maximum 100 pont</vt:lpstr>
      <vt:lpstr> Érettségi vizsgakövetelmények a KRE ÁJK által meghirdetett Osztatlan képzésen (O)     </vt:lpstr>
      <vt:lpstr> Érettségi vizsgakövetelmények a KRE ÁJK által meghirdetett Alapképzésen (A)   </vt:lpstr>
      <vt:lpstr>Érettségi vizsgakövetelmények a KRE ÁJK által meghirdetett Felsőoktatási szakképzésen (F)</vt:lpstr>
      <vt:lpstr> Önköltség összege a 2023/2024. tanévben  jogviszonyt megkezdett hallgatóknak</vt:lpstr>
      <vt:lpstr>Felvételi pontszámítási VÁLTOZÁSOK 2024</vt:lpstr>
      <vt:lpstr>VÁRHATÓ PONTSZÁMÍTÁS 2024</vt:lpstr>
      <vt:lpstr>PowerPoint-bemutató</vt:lpstr>
      <vt:lpstr>Képzéseinkről bővebben</vt:lpstr>
      <vt:lpstr>PowerPoint-bemutató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Vas Mária</cp:lastModifiedBy>
  <cp:revision>434</cp:revision>
  <cp:lastPrinted>2022-11-30T09:35:31Z</cp:lastPrinted>
  <dcterms:created xsi:type="dcterms:W3CDTF">2013-01-01T19:04:38Z</dcterms:created>
  <dcterms:modified xsi:type="dcterms:W3CDTF">2023-01-25T07:33:07Z</dcterms:modified>
</cp:coreProperties>
</file>