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7" r:id="rId3"/>
    <p:sldId id="362" r:id="rId4"/>
    <p:sldId id="313" r:id="rId5"/>
    <p:sldId id="298" r:id="rId6"/>
    <p:sldId id="334" r:id="rId7"/>
    <p:sldId id="311" r:id="rId8"/>
    <p:sldId id="365" r:id="rId9"/>
    <p:sldId id="328" r:id="rId10"/>
    <p:sldId id="316" r:id="rId11"/>
    <p:sldId id="341" r:id="rId12"/>
    <p:sldId id="361" r:id="rId13"/>
    <p:sldId id="346" r:id="rId14"/>
    <p:sldId id="326" r:id="rId15"/>
    <p:sldId id="358" r:id="rId16"/>
    <p:sldId id="319" r:id="rId17"/>
    <p:sldId id="351" r:id="rId18"/>
    <p:sldId id="308" r:id="rId19"/>
    <p:sldId id="349" r:id="rId20"/>
    <p:sldId id="350" r:id="rId21"/>
    <p:sldId id="355" r:id="rId22"/>
    <p:sldId id="364" r:id="rId23"/>
    <p:sldId id="352" r:id="rId24"/>
    <p:sldId id="354" r:id="rId25"/>
    <p:sldId id="274" r:id="rId26"/>
    <p:sldId id="278" r:id="rId27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 Mária" initials="VM" lastIdx="1" clrIdx="0">
    <p:extLst>
      <p:ext uri="{19B8F6BF-5375-455C-9EA6-DF929625EA0E}">
        <p15:presenceInfo xmlns:p15="http://schemas.microsoft.com/office/powerpoint/2012/main" userId="S::vas.maria@cloud.kre.hu::e911d6ea-29ac-4acf-b681-e2d46350a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D8"/>
    <a:srgbClr val="3366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8" autoAdjust="0"/>
    <p:restoredTop sz="91634" autoAdjust="0"/>
  </p:normalViewPr>
  <p:slideViewPr>
    <p:cSldViewPr>
      <p:cViewPr varScale="1">
        <p:scale>
          <a:sx n="101" d="100"/>
          <a:sy n="101" d="100"/>
        </p:scale>
        <p:origin x="23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063C-DE3F-443D-8C1E-E2A0C7F213C8}" type="datetimeFigureOut">
              <a:rPr lang="hu-HU" smtClean="0"/>
              <a:pPr/>
              <a:t>2026. 01. 05.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22ECE-7B19-4781-AECF-8220A972CD1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340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A1A6-F958-45AD-857C-B89CF6816462}" type="datetimeFigureOut">
              <a:rPr lang="hu-HU" smtClean="0"/>
              <a:pPr/>
              <a:t>2026. 01. 05.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F94B-9EF4-480F-8438-ADF62F8D85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001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512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502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140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9714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981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3360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8715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99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514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2075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998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6404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4774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3210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330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73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627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792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534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582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78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199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8C8B-3550-4552-8DC7-E98CB0203B10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FB80-0485-4889-BDBA-15B58417AAD4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E5E-358B-4548-A35F-182CDA66D010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5304-E8D6-4E4B-9857-6B151E127044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A9C5-9971-4242-B575-ED83148A7D17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4A83-41BA-4C79-92C2-6CD3111F4F07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355-B6D0-4BC0-B41C-4271B5101ADE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DCA7-32C0-49D4-8E83-739A535FAC22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831A-45CB-4D82-8D64-2949243853CF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2FD-EA14-4D8C-A5F2-635A856E9AE8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BFE4-4F9E-4AD1-87F4-966F9F54E8B4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2B75-6516-44E9-9B0B-F9C1CB045A26}" type="datetime1">
              <a:rPr lang="hu-HU" smtClean="0"/>
              <a:t>2026. 01. 05.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efelvetel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felveteli.eljaras@oh.gov.h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2A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felvi.hu/felveteli/felveteli_segitseg/ugyfelszolgalat" TargetMode="External"/><Relationship Id="rId4" Type="http://schemas.openxmlformats.org/officeDocument/2006/relationships/hyperlink" Target="mailto:info@felvi.h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ajk.kre.hu/index.php/hallgatoinknak/osztondijak.html" TargetMode="External"/><Relationship Id="rId7" Type="http://schemas.openxmlformats.org/officeDocument/2006/relationships/hyperlink" Target="https://www.felvi.hu/felveteli/jelentkezes/felveteli_tajekoztat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lvi.hu/" TargetMode="External"/><Relationship Id="rId5" Type="http://schemas.openxmlformats.org/officeDocument/2006/relationships/hyperlink" Target="mailto:felveteli@kre.hu" TargetMode="External"/><Relationship Id="rId4" Type="http://schemas.openxmlformats.org/officeDocument/2006/relationships/hyperlink" Target="http://www.kre.hu/felveteli/tajekoztato-kiadvany.php" TargetMode="External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meghirdetesek_a" TargetMode="External"/><Relationship Id="rId2" Type="http://schemas.openxmlformats.org/officeDocument/2006/relationships/hyperlink" Target="https://www.felvi.hu/felveteli/jelentkezes/felveteli_tajekoztato/FFT_2026A/dokumentumok/kozepiskolai_bizonyitvany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4"/>
          <p:cNvSpPr txBox="1">
            <a:spLocks/>
          </p:cNvSpPr>
          <p:nvPr/>
        </p:nvSpPr>
        <p:spPr>
          <a:xfrm>
            <a:off x="7452320" y="5445225"/>
            <a:ext cx="1691680" cy="14127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088" y="44624"/>
            <a:ext cx="8172400" cy="1072910"/>
          </a:xfrm>
        </p:spPr>
        <p:txBody>
          <a:bodyPr>
            <a:normAutofit/>
          </a:bodyPr>
          <a:lstStyle/>
          <a:p>
            <a:pPr algn="r"/>
            <a:r>
              <a:rPr lang="hu-HU" sz="3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Minőség. Közösség. KÁROLI</a:t>
            </a:r>
            <a:endParaRPr lang="hu-HU" sz="3600" b="1" dirty="0">
              <a:latin typeface="Century Gothic" panose="020B0502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52640"/>
            <a:ext cx="2880320" cy="4336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4572000" y="1412776"/>
            <a:ext cx="38884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Nekünk is az a fontos, hogy Neked sikerüljön!</a:t>
            </a:r>
            <a:b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6F10B3B9-AE63-0E25-EC6C-AB74240D0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" y="9537"/>
            <a:ext cx="947420" cy="1109980"/>
          </a:xfrm>
          <a:prstGeom prst="rect">
            <a:avLst/>
          </a:prstGeom>
        </p:spPr>
      </p:pic>
      <p:pic>
        <p:nvPicPr>
          <p:cNvPr id="17" name="Kép 16" descr="A képen szöveg, Betűtípus, embléma látható&#10;&#10;Automatikusan generált leírás">
            <a:extLst>
              <a:ext uri="{FF2B5EF4-FFF2-40B4-BE49-F238E27FC236}">
                <a16:creationId xmlns:a16="http://schemas.microsoft.com/office/drawing/2014/main" id="{9858D7C4-5980-D431-F1A0-A51732AC6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41283"/>
            <a:ext cx="4608513" cy="110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51" y="898876"/>
            <a:ext cx="8229600" cy="585907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vizsgák - újból</a:t>
            </a:r>
            <a:endParaRPr lang="hu-HU" altLang="hu-HU" sz="28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3" y="1700808"/>
            <a:ext cx="8784976" cy="465554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(tanúsítványt adó) érettségi vizsgára jelentkezni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(magasabb osztályzat és/vagy pont érdekében)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középszinten és emelt szinten  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www.oktatas.hu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oldalon 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köznevelés menüpont/érettségi)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leírtak szerint lehet. 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vizsgát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vizsgaidőszakban, a 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május-júniusi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 az október-novemberi vizsgaidőszakban lehet tenni.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jelentkezési határidő a 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május-júniusi vizsgaidőszak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 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február 15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vizsgára jelentkezés és a felsőoktatási felvételi eljárás független egymástól, külön-külön kell jelentkezést benyújtani, a két művelet nem „helyettesíti" egymást.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altLang="hu-H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BECD0C2-D8F8-5081-F5C0-375CC67C1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9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B1913F66-2465-4EBD-8A01-2BC4B892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b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vizsga – FFSZV változása</a:t>
            </a:r>
            <a:b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A felsőoktatási felvételi szakmai vizsga akkor sikeres, ha eléri a 25%-ot. Ebben az esetben a jelentkező teljesíti az emelt szintű érettségi feltételét. </a:t>
            </a:r>
            <a:r>
              <a:rPr lang="hu-H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A pontszámítás során, a vizsgán elért százalékos eredményt veszik figyelembe akkor is, ha az adott tárgyból van érettségi vizsgaeredménye, és annak százalékos eredménye esetleg jobb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973767-178A-0018-7834-08EE18C36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45%-os eredményű      vizsgával lehet teljesíteni,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kétszintű érettségi bevezetése előtti érettségivel rendelkezők részére van lehetőség,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alapja az érettségi bizonyítványban lévő azonos tantárgy %-os eredménye,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nyelven lehet megírni.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C422B66A-8545-1BB6-6758-CD20331BE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37122"/>
            <a:ext cx="4041775" cy="46192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25%-os eredményű      vizsgával lehet teljesíteni,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felvételi eljárást megelőző 5 évvel érettségivel rendelkező részére lehetőség,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alapja a felvételi vizsgán elért %-os eredmény,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 kiemelt tantárgyakból angol német nyelven is meg lehet írni.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5959270-E36C-A859-B047-A6AAFCF22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AB7B4A-6736-88D3-0F43-FF6220B9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47" y="771481"/>
            <a:ext cx="8229600" cy="56928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vizsga - FFSZV</a:t>
            </a:r>
            <a:endParaRPr lang="hu-HU" sz="28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98C1CB-A3CA-8E00-4A13-A33A684B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0C54D690-D80E-6DAC-4A48-BC09215B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51845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vizsgára az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E-felvételi</a:t>
            </a: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felületén a jelentkezési időszakban, azaz 2026. február 15-ig, az Érettségi eredmények menüpontban, 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követően 2026. április 30-ig írásban, a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felveteli.eljaras@oh.gov.hu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e-mail címen </a:t>
            </a: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 jelentkezni.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Jelentkezés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eljárás során, ha nem rendelkezik a pontszámításhoz meghatározott emelt szintű tantárgyi érettségi vizsgával</a:t>
            </a:r>
          </a:p>
          <a:p>
            <a:pPr marL="400050" lvl="1" indent="0">
              <a:buNone/>
            </a:pPr>
            <a:r>
              <a:rPr lang="hu-HU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csak közismereti vizsgatantárgyból és</a:t>
            </a:r>
            <a:endParaRPr lang="hu-HU" sz="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legfeljebb három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vizsgára lehet jelentkezni. 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felvételi szakmai vizsga ingyenes.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szakon, ahol csak középszintű érettségi vizsgaeredményt kérnek az intézmények, felsőoktatási felvételi szakmai vizsga nem tehető.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4D70AFF-1671-577C-2F6E-0B7D245D7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9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9D9AD9-DE50-7A44-A97C-F964EA79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VÁLTOZÁS A PONTSZÁMÍTÁSBAN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2F52E2E-E9E0-C14B-2478-19558DD0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B3E23C4-DC65-2318-A1C4-A97464064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7762" y="2424906"/>
            <a:ext cx="3419475" cy="2876550"/>
          </a:xfrm>
          <a:prstGeom prst="rect">
            <a:avLst/>
          </a:pr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id="{699D7468-DA11-3FB1-C562-1639759F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20480" cy="4862265"/>
          </a:xfrm>
        </p:spPr>
        <p:txBody>
          <a:bodyPr>
            <a:normAutofit fontScale="85000" lnSpcReduction="20000"/>
          </a:bodyPr>
          <a:lstStyle/>
          <a:p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intézmények meghatározhatnak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középiskolai eredményekhez egy ötödik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középiskolai tantárgyat,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az érettségi átlaghoz egy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vizsgatárgyat: </a:t>
            </a:r>
            <a:r>
              <a:rPr lang="hu-H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BÁRMELYIK ÉRETTSÉGI TÁRGY lehet!</a:t>
            </a:r>
          </a:p>
          <a:p>
            <a:pPr algn="just"/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intézmények szakonként határozzák meg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pont számításához szükséges két érettségi tárgy esetében a figyelembe vehető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tárgyakat és azok szintjét.</a:t>
            </a:r>
          </a:p>
          <a:p>
            <a:pPr algn="just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és a középszintű érettségi eredmény átszámítása: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emelt szintű érettségi = 100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középszintű eredmény = 67 pont</a:t>
            </a:r>
          </a:p>
          <a:p>
            <a:pPr algn="just"/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intézményi pontok körét a felsőoktatási intézmények határozzák meg.</a:t>
            </a:r>
          </a:p>
          <a:p>
            <a:pPr algn="just"/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2024-től az intézmények meghatározhatnak szakonként minimum ponthatárt! </a:t>
            </a:r>
            <a:r>
              <a:rPr lang="hu-H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NINCS MINIMUM PONTHATÁR!</a:t>
            </a:r>
          </a:p>
          <a:p>
            <a:pPr algn="just"/>
            <a:endParaRPr lang="hu-HU" sz="11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 2024. évi felsőoktatási felvételi eljárások során</a:t>
            </a:r>
          </a:p>
          <a:p>
            <a:pPr lvl="1" algn="just"/>
            <a:r>
              <a:rPr lang="hu-H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pont, érettségi pont, intézményi pont</a:t>
            </a:r>
          </a:p>
          <a:p>
            <a:pPr algn="just"/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https://www.felvi.hu/felveteli/jelentkezes/felveteli_tajekoztato/FFT_2023K/8_tablazatok/pontszamitas2024</a:t>
            </a:r>
          </a:p>
          <a:p>
            <a:pPr algn="just"/>
            <a:endParaRPr lang="hu-H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5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93" y="980728"/>
            <a:ext cx="8932507" cy="5472608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Jogász osztatlan képzésen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összege +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kétszerese +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KRE-ÁJK-án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felsőfokú oklevél és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szakképzésben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szerzett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birtokában az oklevél minősítése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alapján is szerezhető  </a:t>
            </a:r>
            <a:r>
              <a:rPr lang="hu-HU" altLang="hu-H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400 pont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l">
              <a:spcBef>
                <a:spcPts val="0"/>
              </a:spcBef>
              <a:buNone/>
            </a:pPr>
            <a:endParaRPr lang="hu-HU" altLang="hu-HU" sz="7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Minden esetben a jelentkező számára kedvezőbb módon kell számolni!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KRE-ÁJK-án az oklevél minősítéséből számított pontok az alábbiak! 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kitűnő/jeles minősítésű oklevél: 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	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         	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 minősítésű oklevél:	         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közepes minősítésű oklevél:      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elégséges minősítésű oklevél:    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9"/>
            <a:ext cx="8229600" cy="504056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Összpontszám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F7C7E5B-8CB8-3958-9E64-41215ABD7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968A1819-113E-C0B2-7160-47F2BECB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1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/>
              <a:t>Felvételi követelmények közötti eltérések, változások 2024-től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F82C2AE-2042-F943-39E3-5019809E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56EF6-3A89-418D-9A1F-1EFE544F5C7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8956492-5BB2-C92D-C152-BB84FB3C8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865705"/>
          </a:xfrm>
          <a:prstGeom prst="rect">
            <a:avLst/>
          </a:prstGeom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DD912D95-B7F1-6F31-5D85-CCD48BE4BA26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412777"/>
          <a:ext cx="7921385" cy="4171889"/>
        </p:xfrm>
        <a:graphic>
          <a:graphicData uri="http://schemas.openxmlformats.org/drawingml/2006/table">
            <a:tbl>
              <a:tblPr/>
              <a:tblGrid>
                <a:gridCol w="7921385">
                  <a:extLst>
                    <a:ext uri="{9D8B030D-6E8A-4147-A177-3AD203B41FA5}">
                      <a16:colId xmlns:a16="http://schemas.microsoft.com/office/drawing/2014/main" val="787130798"/>
                    </a:ext>
                  </a:extLst>
                </a:gridCol>
              </a:tblGrid>
              <a:tr h="2465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történelem </a:t>
                      </a:r>
                      <a:r>
                        <a:rPr lang="hu-H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és</a:t>
                      </a:r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matek vagy magyar, filozófia vagy idegen nyelv (1)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50799"/>
                  </a:ext>
                </a:extLst>
              </a:tr>
              <a:tr h="2067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(1) idegen nyelv: spanyol, orosz, olasz, német, latin, francia, angol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279575"/>
                  </a:ext>
                </a:extLst>
              </a:tr>
              <a:tr h="2067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735748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Debreceni Egyetem (DE) Állam- és Jogtudományi Kar Debrecen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160148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Eötvös Loránd Tudományegyetem (ELTE) ELTE-ÁJK Állam- és Jogtudományi Kar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378750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Károli Gáspár Református Egyetem (KRE) Állam- és Jogtudományi Kar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59990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Pécsi Tudományegyetem (PTE) Állam- és Jogtudományi Kar Pécs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739039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Szegedi Tudományegyetem (SZTE) Állam- és Jogtudományi Kar Szeged (</a:t>
                      </a:r>
                      <a:r>
                        <a:rPr lang="hu-HU" sz="1400" b="1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2026-tól</a:t>
                      </a:r>
                      <a:r>
                        <a:rPr lang="hu-HU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08271"/>
                  </a:ext>
                </a:extLst>
              </a:tr>
              <a:tr h="2067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198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952303"/>
                  </a:ext>
                </a:extLst>
              </a:tr>
              <a:tr h="2465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történelem </a:t>
                      </a:r>
                      <a:r>
                        <a:rPr lang="hu-H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vagy</a:t>
                      </a:r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matek vagy magyar vagy filozófia vagy 1 idegen nyelv (1) 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962612"/>
                  </a:ext>
                </a:extLst>
              </a:tr>
              <a:tr h="2067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(1) idegen nyelv: spanyol, orosz, olasz, német, latin, francia, angol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516174"/>
                  </a:ext>
                </a:extLst>
              </a:tr>
              <a:tr h="2067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225466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Miskolci Egyetem (ME) Állam- és Jogtudomány Kar Miskolc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740599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Pázmány Péter Katolikus Egyetem (PPKE) Jog- és Államtudományi Kar Budapest (vagy 1 idegen nyelv)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627282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b="0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Széchenyi István Egyetem (SZE) Deák Ferenc Állam- és Jogtudományi Kar Győr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440401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</a:rPr>
                        <a:t>Szegedi Tudományegyetem (SZTE) Állam- és Jogtudományi Kar Szeged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82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2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0642045"/>
              </p:ext>
            </p:extLst>
          </p:nvPr>
        </p:nvGraphicFramePr>
        <p:xfrm>
          <a:off x="143508" y="1656225"/>
          <a:ext cx="8856984" cy="4816717"/>
        </p:xfrm>
        <a:graphic>
          <a:graphicData uri="http://schemas.openxmlformats.org/drawingml/2006/table">
            <a:tbl>
              <a:tblPr/>
              <a:tblGrid>
                <a:gridCol w="3542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0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2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terület/ Munkarend / Finanszírozás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 / Kap.      min. &lt; </a:t>
                      </a: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 / érettségi vizsgakövetelmény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állami ösztöndíjas   O N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önköltséges             O N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O L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önköltséges           O L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KRE-ÁJK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NINCS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180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 osztatlan képzésen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emelt szintű érettségi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  kötelező </a:t>
                      </a:r>
                      <a:r>
                        <a:rPr kumimoji="0" lang="hu-H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hu-HU" sz="1800" b="1" i="0" u="sng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örténelem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b="1" i="0" u="sng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és</a:t>
                      </a:r>
                      <a:b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 v. 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magyar nyelv és irodalom v. filozófia v.</a:t>
                      </a:r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angol v. francia v. latin nyelv v. német v. olasz v. orosz v. spanyol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Legalább egyet emelt szinten kell teljesíteni!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pont: NINCS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36553"/>
            <a:ext cx="8280660" cy="1136263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vizsgakövetelmények a KRE ÁJK által meghirdetett Osztatlan képzésen (O)</a:t>
            </a:r>
            <a:b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32B5155-BAEB-47D3-9E9F-6020995F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16</a:t>
            </a:fld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C944C2-043B-2595-25E4-08AF85057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8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E3C4BE4A-A40B-8166-75E0-744D29AE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ÁJK – Jogász osztatlan KAPACITÁS – ÖNKÖLTSÉG 2025., 2026.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B205291C-8368-5587-AD8A-A65CB494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17</a:t>
            </a:fld>
            <a:endParaRPr lang="hu-HU" dirty="0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B51347F7-C7EC-5505-4104-D563FC500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53192"/>
              </p:ext>
            </p:extLst>
          </p:nvPr>
        </p:nvGraphicFramePr>
        <p:xfrm>
          <a:off x="287523" y="1476550"/>
          <a:ext cx="8568953" cy="2217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825">
                  <a:extLst>
                    <a:ext uri="{9D8B030D-6E8A-4147-A177-3AD203B41FA5}">
                      <a16:colId xmlns:a16="http://schemas.microsoft.com/office/drawing/2014/main" val="3102248896"/>
                    </a:ext>
                  </a:extLst>
                </a:gridCol>
                <a:gridCol w="1154418">
                  <a:extLst>
                    <a:ext uri="{9D8B030D-6E8A-4147-A177-3AD203B41FA5}">
                      <a16:colId xmlns:a16="http://schemas.microsoft.com/office/drawing/2014/main" val="2793749619"/>
                    </a:ext>
                  </a:extLst>
                </a:gridCol>
                <a:gridCol w="2192942">
                  <a:extLst>
                    <a:ext uri="{9D8B030D-6E8A-4147-A177-3AD203B41FA5}">
                      <a16:colId xmlns:a16="http://schemas.microsoft.com/office/drawing/2014/main" val="827203221"/>
                    </a:ext>
                  </a:extLst>
                </a:gridCol>
                <a:gridCol w="1175243">
                  <a:extLst>
                    <a:ext uri="{9D8B030D-6E8A-4147-A177-3AD203B41FA5}">
                      <a16:colId xmlns:a16="http://schemas.microsoft.com/office/drawing/2014/main" val="462742933"/>
                    </a:ext>
                  </a:extLst>
                </a:gridCol>
                <a:gridCol w="1120917">
                  <a:extLst>
                    <a:ext uri="{9D8B030D-6E8A-4147-A177-3AD203B41FA5}">
                      <a16:colId xmlns:a16="http://schemas.microsoft.com/office/drawing/2014/main" val="2224923636"/>
                    </a:ext>
                  </a:extLst>
                </a:gridCol>
                <a:gridCol w="868304">
                  <a:extLst>
                    <a:ext uri="{9D8B030D-6E8A-4147-A177-3AD203B41FA5}">
                      <a16:colId xmlns:a16="http://schemas.microsoft.com/office/drawing/2014/main" val="526548290"/>
                    </a:ext>
                  </a:extLst>
                </a:gridCol>
                <a:gridCol w="868304">
                  <a:extLst>
                    <a:ext uri="{9D8B030D-6E8A-4147-A177-3AD203B41FA5}">
                      <a16:colId xmlns:a16="http://schemas.microsoft.com/office/drawing/2014/main" val="973998451"/>
                    </a:ext>
                  </a:extLst>
                </a:gridCol>
              </a:tblGrid>
              <a:tr h="269634"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KPZT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Fenntartó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szint, Munkarend, Fin. Forma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 Önköltség mértéke 2026/2027. tanév/félév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2025A eljárásban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934107"/>
                  </a:ext>
                </a:extLst>
              </a:tr>
              <a:tr h="8689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kapacitás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kapacitás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694899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(ONA)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3641255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 Ft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5034996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(OLA)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nincs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nincs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4103449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(OLK)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290 000 Ft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0816107"/>
                  </a:ext>
                </a:extLst>
              </a:tr>
            </a:tbl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060FA984-E027-E89D-13B1-D075B636E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  <p:sp>
        <p:nvSpPr>
          <p:cNvPr id="19" name="Cím 3">
            <a:extLst>
              <a:ext uri="{FF2B5EF4-FFF2-40B4-BE49-F238E27FC236}">
                <a16:creationId xmlns:a16="http://schemas.microsoft.com/office/drawing/2014/main" id="{70A93FE1-48F0-51C6-B0CF-22373C441D92}"/>
              </a:ext>
            </a:extLst>
          </p:cNvPr>
          <p:cNvSpPr txBox="1">
            <a:spLocks/>
          </p:cNvSpPr>
          <p:nvPr/>
        </p:nvSpPr>
        <p:spPr>
          <a:xfrm>
            <a:off x="-612576" y="3829208"/>
            <a:ext cx="94507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0070C0"/>
                </a:solidFill>
              </a:rPr>
              <a:t>ÁJK - Jogász osztatlan FELVÉTELI PONTHATÁR 2024A, 2025A</a:t>
            </a:r>
          </a:p>
        </p:txBody>
      </p:sp>
      <p:graphicFrame>
        <p:nvGraphicFramePr>
          <p:cNvPr id="22" name="Táblázat 21">
            <a:extLst>
              <a:ext uri="{FF2B5EF4-FFF2-40B4-BE49-F238E27FC236}">
                <a16:creationId xmlns:a16="http://schemas.microsoft.com/office/drawing/2014/main" id="{A22208EE-403B-7AC8-C4CF-63326B489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10364"/>
              </p:ext>
            </p:extLst>
          </p:nvPr>
        </p:nvGraphicFramePr>
        <p:xfrm>
          <a:off x="305813" y="4271328"/>
          <a:ext cx="7506548" cy="181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942">
                  <a:extLst>
                    <a:ext uri="{9D8B030D-6E8A-4147-A177-3AD203B41FA5}">
                      <a16:colId xmlns:a16="http://schemas.microsoft.com/office/drawing/2014/main" val="3102248896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2793749619"/>
                    </a:ext>
                  </a:extLst>
                </a:gridCol>
                <a:gridCol w="952782">
                  <a:extLst>
                    <a:ext uri="{9D8B030D-6E8A-4147-A177-3AD203B41FA5}">
                      <a16:colId xmlns:a16="http://schemas.microsoft.com/office/drawing/2014/main" val="827203221"/>
                    </a:ext>
                  </a:extLst>
                </a:gridCol>
                <a:gridCol w="1141181">
                  <a:extLst>
                    <a:ext uri="{9D8B030D-6E8A-4147-A177-3AD203B41FA5}">
                      <a16:colId xmlns:a16="http://schemas.microsoft.com/office/drawing/2014/main" val="462742933"/>
                    </a:ext>
                  </a:extLst>
                </a:gridCol>
                <a:gridCol w="1212505">
                  <a:extLst>
                    <a:ext uri="{9D8B030D-6E8A-4147-A177-3AD203B41FA5}">
                      <a16:colId xmlns:a16="http://schemas.microsoft.com/office/drawing/2014/main" val="2224923636"/>
                    </a:ext>
                  </a:extLst>
                </a:gridCol>
                <a:gridCol w="998534">
                  <a:extLst>
                    <a:ext uri="{9D8B030D-6E8A-4147-A177-3AD203B41FA5}">
                      <a16:colId xmlns:a16="http://schemas.microsoft.com/office/drawing/2014/main" val="3151659707"/>
                    </a:ext>
                  </a:extLst>
                </a:gridCol>
              </a:tblGrid>
              <a:tr h="106317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KPZT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Fenntartó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szint, Munkarend, Fin. Forma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Ponthatár 2024A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Ponthatár 2025A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8934107"/>
                  </a:ext>
                </a:extLst>
              </a:tr>
              <a:tr h="251779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(ONA)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3641255"/>
                  </a:ext>
                </a:extLst>
              </a:tr>
              <a:tr h="251779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392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5034996"/>
                  </a:ext>
                </a:extLst>
              </a:tr>
              <a:tr h="251779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(OLK)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392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081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55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968" y="672803"/>
            <a:ext cx="8229600" cy="675721"/>
          </a:xfrm>
        </p:spPr>
        <p:txBody>
          <a:bodyPr>
            <a:no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 – maximum 100 pont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72991"/>
            <a:ext cx="8164016" cy="5080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érettségi vizsga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amelyből a jelentkező érettségi pontját számolják.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Vizsgánként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+ 50 - 50 pont jár,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(legalább 45%-os eredménynél)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100 pont;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Nyelvtudást igazoló dokumentum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(bizonyítvány/oklevél), 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 pont; (B2, komplex nyelvvizsga 28 pont)</a:t>
            </a:r>
          </a:p>
          <a:p>
            <a:pPr marL="11430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ugyanabból a nyelvből nyelvvizsgát és emelt szintű érettségit is tesz, csak az emelt szintű- ért kap többletpontot.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Tanulmányi és művészeti versenyeredmény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Csak akkor jár többletpont, ha a jelentkező olyan tárgyból versenyzett, amely a kiválasztott                              szakon érettségi pontot adó tárgy.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54-es vagy 55-ös szakmaszámú szakképesítés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 pont) Jogász képzés nem szerepel az FFT2022A 6. sz. táblázatban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Sporteredmény igazolása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Esélyegyenlőség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 pont)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Az igazolási jogcímnek a Tájékoztató megjelenése (</a:t>
            </a:r>
            <a:r>
              <a:rPr lang="hu-HU" alt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december 20.)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2026. július 8.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közötti  időtartamban kell fennállnia az alábbi esetekben: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Hátrányos helyzet igazolása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Fogyatékosság igazolása 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Gyermekgondozás igazolása</a:t>
            </a:r>
          </a:p>
          <a:p>
            <a:pPr marL="0" indent="0" algn="just" eaLnBrk="1" hangingPunct="1">
              <a:buNone/>
            </a:pPr>
            <a:endParaRPr lang="hu-HU" altLang="hu-HU" sz="3400" dirty="0"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18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894B4FE-886D-4CB6-EC99-17D19E010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1DCB01F-5474-AD8D-45EC-4A5A6437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73729298-9EEE-66CB-8655-033BABB42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8229600" cy="598585"/>
          </a:xfrm>
        </p:spPr>
        <p:txBody>
          <a:bodyPr>
            <a:norm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 – maximum 100 pont</a:t>
            </a:r>
            <a:endParaRPr lang="hu-HU" sz="28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B05AFB4-1C88-F067-5BF3-6A964E1E37E7}"/>
              </a:ext>
            </a:extLst>
          </p:cNvPr>
          <p:cNvSpPr txBox="1"/>
          <p:nvPr/>
        </p:nvSpPr>
        <p:spPr>
          <a:xfrm>
            <a:off x="539552" y="1714965"/>
            <a:ext cx="8229600" cy="44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REFORMÁTUS HÁTTÉR/VONATKOZÁS</a:t>
            </a:r>
          </a:p>
          <a:p>
            <a:pPr algn="ctr">
              <a:lnSpc>
                <a:spcPct val="120000"/>
              </a:lnSpc>
            </a:pP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református középiskolai végzettség  25 pont </a:t>
            </a:r>
          </a:p>
          <a:p>
            <a:pPr>
              <a:lnSpc>
                <a:spcPct val="120000"/>
              </a:lnSpc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hittanból tett érettségi vizsga maximum 25 pont </a:t>
            </a:r>
          </a:p>
          <a:p>
            <a:pPr>
              <a:lnSpc>
                <a:spcPct val="120000"/>
              </a:lnSpc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Magyarországi Református Egyház szervezetében, közintézményében végzett önkéntes tevékenység, munka (minimum 6 hónap) - maximum 20 pont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7A7B0DA-6CB3-A73F-E8A2-F72FE4A74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le</a:t>
            </a:r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kell tájékozódni, jelentkezni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8052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2026. évi általános felvételi eljárás főbb tudnivalói </a:t>
            </a:r>
            <a:r>
              <a:rPr lang="hu-HU" altLang="hu-HU" sz="16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</a:t>
            </a:r>
            <a:endParaRPr lang="hu-HU" alt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jelentkezők Ügyfélkapu+ vagy Digitális Állampolgárság (DÁP) azonosítást követően léphetnek be az E-felvételibe, nem szükséges ehhez regisztrálniuk a Felvi.hu-</a:t>
            </a:r>
            <a:r>
              <a:rPr lang="hu-HU" sz="1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n.</a:t>
            </a:r>
            <a:endParaRPr lang="hu-HU" sz="16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végén hitelesíteni!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Határidő </a:t>
            </a:r>
            <a:r>
              <a:rPr lang="hu-HU" alt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február 15.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hat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hely jelölhető meg.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Díjmentesen három jelentkezési helyet lehet megjelölni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további három jelentkezési hely választása esetén 2000 – 2000 Ft kiegészítő díjat kell fizetni.</a:t>
            </a:r>
            <a:endParaRPr lang="hu-HU" altLang="hu-H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befizetés határideje megegyezik a jelentkezési határidővel.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alt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jelentkezéskor </a:t>
            </a:r>
            <a:r>
              <a:rPr lang="hu-HU" altLang="hu-H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rangsor</a:t>
            </a:r>
            <a:r>
              <a:rPr lang="hu-HU" alt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kell felállítani, amely később </a:t>
            </a:r>
            <a:r>
              <a:rPr lang="hu-HU" altLang="hu-H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 módosítható</a:t>
            </a:r>
            <a:r>
              <a:rPr lang="hu-HU" alt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u-HU" altLang="hu-H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Egyszeri sorrendmódosítás, dokumentumpótlás határideje </a:t>
            </a:r>
            <a:r>
              <a:rPr lang="hu-HU" alt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2026.  július 7.</a:t>
            </a:r>
          </a:p>
          <a:p>
            <a:pPr marL="0" lvl="0" indent="0">
              <a:spcBef>
                <a:spcPts val="0"/>
              </a:spcBef>
              <a:buNone/>
            </a:pPr>
            <a:endParaRPr lang="hu-HU" alt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Jogorvoslati kérelem (keresetlevél) benyújtásának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határideje: a döntés közlésétől számított 15 napon belül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dirty="0"/>
              <a:t> </a:t>
            </a:r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eljárással kapcsolatos </a:t>
            </a:r>
            <a:r>
              <a:rPr lang="hu-H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kérdésekben</a:t>
            </a:r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hu-H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1818</a:t>
            </a:r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-as telefonszámon (6-os gomb – oktatás, képzés, felsőoktatási felvételi eljárás) 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Felvi.hu Ügyfélszolgálat </a:t>
            </a:r>
            <a:r>
              <a:rPr lang="hu-HU" altLang="hu-H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</a:t>
            </a: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elefon: 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(06 1) 477 3131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Cím: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Budapest, XII. kerület, Maros u. 19-21. 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Levelezési cím: Oktatási Hivatal, 1380 Budapest, Pf. 1190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E-mail: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4"/>
              </a:rPr>
              <a:t> info@felvi.hu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Honlap: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Felvi.hu - 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5"/>
              </a:rPr>
              <a:t>Ügyfélszolgálat</a:t>
            </a:r>
            <a:endParaRPr lang="hu-HU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r">
              <a:buNone/>
            </a:pP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427984" y="6237313"/>
            <a:ext cx="4258816" cy="620687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2</a:t>
            </a:fld>
            <a:endParaRPr lang="hu-HU" dirty="0"/>
          </a:p>
          <a:p>
            <a:endParaRPr lang="hu-HU" dirty="0"/>
          </a:p>
          <a:p>
            <a:r>
              <a:rPr lang="hu-HU" dirty="0"/>
              <a:t>Külföldi érettségivel, felsőfokú oklevéllel jelentkezőknek: info.kulfoldi@ph.gov.hu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45224"/>
            <a:ext cx="3106688" cy="136815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717129C-F951-040D-BE83-5A766FB68E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B37E354-1344-B6EE-5E68-4DFEDA27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CEC375DC-74AC-5AAA-610E-30A9A314D1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52" y="898877"/>
            <a:ext cx="82296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 – maximum 100 pont</a:t>
            </a:r>
            <a:endParaRPr lang="hu-HU" sz="28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6646986-CD06-D06E-3B46-E5C412DDA53B}"/>
              </a:ext>
            </a:extLst>
          </p:cNvPr>
          <p:cNvSpPr txBox="1"/>
          <p:nvPr/>
        </p:nvSpPr>
        <p:spPr>
          <a:xfrm>
            <a:off x="230832" y="1844825"/>
            <a:ext cx="880566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KÁROLI JUNIOR AKADÉMIA</a:t>
            </a:r>
          </a:p>
          <a:p>
            <a:pPr algn="ctr"/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alapismereti kurzus elvégzése, tanúsítvány megszerzése - 100 pont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által szervezett tanulmányi versenyen elért helyezés - 50 -100 pont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 helyezés 100 pont, 2. helyezés 75 pont, 3. helyezés 50 pont)</a:t>
            </a:r>
          </a:p>
          <a:p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által szervezett programokon történő részvétel - 25 pont</a:t>
            </a:r>
          </a:p>
          <a:p>
            <a:pPr lvl="0" algn="ctr" eaLnBrk="0" fontAlgn="base" hangingPunct="0">
              <a:spcAft>
                <a:spcPct val="0"/>
              </a:spcAft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ÖNKÉNTES (TARTALÉKOS) KATONAI SZOLGÁLAT</a:t>
            </a:r>
          </a:p>
          <a:p>
            <a:pPr lvl="0" algn="ctr" eaLnBrk="0" fontAlgn="base" hangingPunct="0">
              <a:spcAft>
                <a:spcPct val="0"/>
              </a:spcAft>
            </a:pP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teljesítette a HM rendelet szerinti alapkiképzést 16 pont</a:t>
            </a:r>
          </a:p>
          <a:p>
            <a:pPr marL="285750" indent="-28575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hónapos szolgálati idő alatt, az alapkiképzést követően szakkiképzéssel egybefüggően végrehajtott önkéntes katonai szolgálat teljesítése  32 pont </a:t>
            </a:r>
          </a:p>
          <a:p>
            <a:pPr marL="285750" indent="-28575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hat havi egybefüggő szolgálat esetén +32 pont, összesen legfeljebb 64 pont adható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ACDD542-047A-D126-6DFC-6D34C47C0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6AFF459-8CDD-C7CE-C09F-E3E2F3587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2400" b="0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Ötfokozatú skála, ahol 5 a legjobb eredmény; ebben az esetben a 2005 előtti magyar érettségi értékelés átváltási módszere kerül alkalmazásra.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2C88FE7-06DC-663F-5B87-142331F4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21</a:t>
            </a:fld>
            <a:endParaRPr lang="hu-HU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9EDFB86-D860-E46B-B419-408C719C9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91811"/>
              </p:ext>
            </p:extLst>
          </p:nvPr>
        </p:nvGraphicFramePr>
        <p:xfrm>
          <a:off x="898759" y="1600200"/>
          <a:ext cx="7346482" cy="4525967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</a:tblPr>
              <a:tblGrid>
                <a:gridCol w="2070740">
                  <a:extLst>
                    <a:ext uri="{9D8B030D-6E8A-4147-A177-3AD203B41FA5}">
                      <a16:colId xmlns:a16="http://schemas.microsoft.com/office/drawing/2014/main" val="1401898970"/>
                    </a:ext>
                  </a:extLst>
                </a:gridCol>
                <a:gridCol w="2123431">
                  <a:extLst>
                    <a:ext uri="{9D8B030D-6E8A-4147-A177-3AD203B41FA5}">
                      <a16:colId xmlns:a16="http://schemas.microsoft.com/office/drawing/2014/main" val="1997015800"/>
                    </a:ext>
                  </a:extLst>
                </a:gridCol>
                <a:gridCol w="3152311">
                  <a:extLst>
                    <a:ext uri="{9D8B030D-6E8A-4147-A177-3AD203B41FA5}">
                      <a16:colId xmlns:a16="http://schemas.microsoft.com/office/drawing/2014/main" val="180739090"/>
                    </a:ext>
                  </a:extLst>
                </a:gridCol>
              </a:tblGrid>
              <a:tr h="1501555">
                <a:tc>
                  <a:txBody>
                    <a:bodyPr/>
                    <a:lstStyle/>
                    <a:p>
                      <a:pPr algn="ctr"/>
                      <a:r>
                        <a:rPr lang="hu-HU" sz="2400" b="0" cap="none" spc="0">
                          <a:solidFill>
                            <a:schemeClr val="bg1"/>
                          </a:solidFill>
                        </a:rPr>
                        <a:t>Ötfokozatú értékelés</a:t>
                      </a:r>
                    </a:p>
                  </a:txBody>
                  <a:tcPr marL="207662" marR="159740" marT="159740" marB="159740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cap="none" spc="0">
                          <a:solidFill>
                            <a:schemeClr val="bg1"/>
                          </a:solidFill>
                        </a:rPr>
                        <a:t>Átszámított százalékos eredmény</a:t>
                      </a:r>
                    </a:p>
                  </a:txBody>
                  <a:tcPr marL="207662" marR="159740" marT="159740" marB="1597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cap="none" spc="0">
                          <a:solidFill>
                            <a:schemeClr val="bg1"/>
                          </a:solidFill>
                        </a:rPr>
                        <a:t>Középszintű eredmény a 2/3-os átváltás követően</a:t>
                      </a:r>
                    </a:p>
                  </a:txBody>
                  <a:tcPr marL="207662" marR="159740" marT="159740" marB="1597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17756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207662" marR="159740" marT="159740" marB="15974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70930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36906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207662" marR="159740" marT="159740" marB="15974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02860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1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468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7B8399B-E275-7A08-7ADA-CE865A7C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22</a:t>
            </a:fld>
            <a:endParaRPr lang="hu-HU" dirty="0"/>
          </a:p>
        </p:txBody>
      </p:sp>
      <p:pic>
        <p:nvPicPr>
          <p:cNvPr id="4" name="Kép 3" descr="A képen szöveg, szám, Párhuzamo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E22629F-7D0C-A912-0653-9424A726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21" y="0"/>
            <a:ext cx="6437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6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07C090D-65CB-CA09-6ED2-0DDE6AD90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87046" y="692696"/>
            <a:ext cx="9345038" cy="5256584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40ABEAD-04D7-776B-B4C3-122BC6AB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23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A2A1A1D-43E8-BA37-2952-A16F8AD04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1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C51317-878F-68F9-9DDC-0E8CA1FB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24</a:t>
            </a:fld>
            <a:endParaRPr 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F8A21F32-0342-CDCA-524F-68EBFAB8D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81164"/>
              </p:ext>
            </p:extLst>
          </p:nvPr>
        </p:nvGraphicFramePr>
        <p:xfrm>
          <a:off x="35496" y="3007513"/>
          <a:ext cx="374441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550014020"/>
                    </a:ext>
                  </a:extLst>
                </a:gridCol>
                <a:gridCol w="998512">
                  <a:extLst>
                    <a:ext uri="{9D8B030D-6E8A-4147-A177-3AD203B41FA5}">
                      <a16:colId xmlns:a16="http://schemas.microsoft.com/office/drawing/2014/main" val="782110778"/>
                    </a:ext>
                  </a:extLst>
                </a:gridCol>
                <a:gridCol w="873696">
                  <a:extLst>
                    <a:ext uri="{9D8B030D-6E8A-4147-A177-3AD203B41FA5}">
                      <a16:colId xmlns:a16="http://schemas.microsoft.com/office/drawing/2014/main" val="979860222"/>
                    </a:ext>
                  </a:extLst>
                </a:gridCol>
              </a:tblGrid>
              <a:tr h="321585"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Érettség bizonyítvány/tanúsítvány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74923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/>
                        <a:t>magyar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56819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történelem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69%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93396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/>
                        <a:t>matematika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70060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angol nyelv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85%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03888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/>
                        <a:t>informatika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13733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66707CDD-5F6E-9A3B-15DB-85E26E1E8C7F}"/>
              </a:ext>
            </a:extLst>
          </p:cNvPr>
          <p:cNvSpPr txBox="1"/>
          <p:nvPr/>
        </p:nvSpPr>
        <p:spPr>
          <a:xfrm>
            <a:off x="395536" y="1196752"/>
            <a:ext cx="8424936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/>
              <a:t>Érettségi vizsgatárgyak:</a:t>
            </a:r>
          </a:p>
          <a:p>
            <a:pPr algn="ctr"/>
            <a:r>
              <a:rPr lang="hu-HU" dirty="0"/>
              <a:t>A felsőoktatási intézmények által eltérő módon meghatározott érettségi vizsgatárgyak közül két tárgy, a meghatározott szinten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AC44F9D-B3ED-37F0-7A76-AF4BCA454CDB}"/>
              </a:ext>
            </a:extLst>
          </p:cNvPr>
          <p:cNvSpPr txBox="1"/>
          <p:nvPr/>
        </p:nvSpPr>
        <p:spPr>
          <a:xfrm>
            <a:off x="179512" y="14799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Példa – érettségi pontok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46E3DBF-06E3-9EC3-3ECD-220E91F93E00}"/>
              </a:ext>
            </a:extLst>
          </p:cNvPr>
          <p:cNvSpPr txBox="1"/>
          <p:nvPr/>
        </p:nvSpPr>
        <p:spPr>
          <a:xfrm>
            <a:off x="2411760" y="5202073"/>
            <a:ext cx="2016224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középszint: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85%=</a:t>
            </a:r>
            <a:r>
              <a:rPr lang="hu-HU" sz="2400" dirty="0">
                <a:solidFill>
                  <a:schemeClr val="bg1"/>
                </a:solidFill>
                <a:highlight>
                  <a:srgbClr val="FF0000"/>
                </a:highlight>
              </a:rPr>
              <a:t>57</a:t>
            </a:r>
            <a:r>
              <a:rPr lang="hu-HU" sz="2400" dirty="0">
                <a:solidFill>
                  <a:schemeClr val="bg1"/>
                </a:solidFill>
              </a:rPr>
              <a:t> pont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AE8F6F6-50F3-0DF8-FE7E-17D0CD6E4B26}"/>
              </a:ext>
            </a:extLst>
          </p:cNvPr>
          <p:cNvSpPr txBox="1"/>
          <p:nvPr/>
        </p:nvSpPr>
        <p:spPr>
          <a:xfrm>
            <a:off x="5580112" y="2922284"/>
            <a:ext cx="295232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69+</a:t>
            </a:r>
            <a:r>
              <a:rPr lang="hu-HU" sz="2800" dirty="0">
                <a:solidFill>
                  <a:schemeClr val="bg1"/>
                </a:solidFill>
                <a:highlight>
                  <a:srgbClr val="FF0000"/>
                </a:highlight>
              </a:rPr>
              <a:t>57</a:t>
            </a:r>
            <a:r>
              <a:rPr lang="hu-HU" sz="2800" dirty="0">
                <a:solidFill>
                  <a:schemeClr val="bg1"/>
                </a:solidFill>
              </a:rPr>
              <a:t>=126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603BEBD-0071-E008-06A4-C52CC17D411A}"/>
              </a:ext>
            </a:extLst>
          </p:cNvPr>
          <p:cNvSpPr txBox="1"/>
          <p:nvPr/>
        </p:nvSpPr>
        <p:spPr>
          <a:xfrm>
            <a:off x="4788024" y="4331540"/>
            <a:ext cx="4355976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Érettségi pont: 126</a:t>
            </a:r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79F799E2-E30C-7C2C-52F7-9EF300ACA704}"/>
              </a:ext>
            </a:extLst>
          </p:cNvPr>
          <p:cNvSpPr/>
          <p:nvPr/>
        </p:nvSpPr>
        <p:spPr>
          <a:xfrm>
            <a:off x="6804248" y="3573016"/>
            <a:ext cx="432048" cy="66191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15CCB9BC-7B64-010D-C1B0-5C9B1068C962}"/>
              </a:ext>
            </a:extLst>
          </p:cNvPr>
          <p:cNvSpPr/>
          <p:nvPr/>
        </p:nvSpPr>
        <p:spPr>
          <a:xfrm rot="19853570">
            <a:off x="3870054" y="3384249"/>
            <a:ext cx="1728192" cy="5232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2286DC18-A608-BACD-5453-046FFA4271A7}"/>
              </a:ext>
            </a:extLst>
          </p:cNvPr>
          <p:cNvSpPr/>
          <p:nvPr/>
        </p:nvSpPr>
        <p:spPr>
          <a:xfrm rot="6571211">
            <a:off x="1978149" y="2985007"/>
            <a:ext cx="1716757" cy="11784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51C49C32-6421-265F-FD7B-BA7353E1B2A1}"/>
              </a:ext>
            </a:extLst>
          </p:cNvPr>
          <p:cNvSpPr/>
          <p:nvPr/>
        </p:nvSpPr>
        <p:spPr>
          <a:xfrm rot="6001623" flipV="1">
            <a:off x="1678558" y="3409735"/>
            <a:ext cx="2395887" cy="8152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058ED19-6E43-90EB-AE82-91804765D21C}"/>
              </a:ext>
            </a:extLst>
          </p:cNvPr>
          <p:cNvSpPr txBox="1"/>
          <p:nvPr/>
        </p:nvSpPr>
        <p:spPr>
          <a:xfrm>
            <a:off x="5940152" y="404664"/>
            <a:ext cx="3024336" cy="400110"/>
          </a:xfrm>
          <a:prstGeom prst="rect">
            <a:avLst/>
          </a:prstGeom>
          <a:solidFill>
            <a:srgbClr val="FDF5D8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jogász</a:t>
            </a:r>
          </a:p>
        </p:txBody>
      </p:sp>
    </p:spTree>
    <p:extLst>
      <p:ext uri="{BB962C8B-B14F-4D97-AF65-F5344CB8AC3E}">
        <p14:creationId xmlns:p14="http://schemas.microsoft.com/office/powerpoint/2010/main" val="1167882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022209"/>
            <a:ext cx="7174668" cy="72229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Képzéseinkről bővebben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1628800"/>
            <a:ext cx="5910714" cy="472755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 és Kari ÖSZTÖNDÍJAK</a:t>
            </a:r>
          </a:p>
          <a:p>
            <a:pPr marL="0" indent="0" algn="ctr">
              <a:buNone/>
            </a:pPr>
            <a:r>
              <a:rPr lang="hu-HU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https://ajk.kre.hu/index.php/hallgatoinknak/osztondijak.html</a:t>
            </a:r>
            <a:r>
              <a:rPr lang="hu-HU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u-H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Honlap: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http://www.kre.hu/felveteli/tajekoztato-kiadvany.php</a:t>
            </a:r>
            <a:r>
              <a:rPr lang="hu-HU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3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E-mailben</a:t>
            </a:r>
            <a:r>
              <a:rPr lang="hu-HU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felveteli@kre.hu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VÁLTOZÁS LEHETSÉGES!</a:t>
            </a:r>
          </a:p>
          <a:p>
            <a:pPr marL="0" indent="0" algn="ctr">
              <a:buNone/>
            </a:pPr>
            <a:r>
              <a:rPr lang="hu-H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felvételivel kapcsolatos határidőkről, az eljárás menetéről a </a:t>
            </a:r>
            <a:r>
              <a:rPr lang="hu-HU" sz="2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felvi.hu</a:t>
            </a:r>
            <a:r>
              <a:rPr lang="hu-H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oldalán várhatóan 2025. december 18-án megjelenő, </a:t>
            </a:r>
            <a:r>
              <a:rPr lang="hu-HU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hivatalos</a:t>
            </a:r>
            <a:r>
              <a:rPr lang="hu-H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hu-HU" sz="2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Felsőoktatási felvételi tájékoztató</a:t>
            </a:r>
            <a:r>
              <a:rPr lang="hu-H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ad részletes információt.</a:t>
            </a:r>
          </a:p>
          <a:p>
            <a:pPr marL="0" indent="0" algn="ctr">
              <a:buNone/>
            </a:pPr>
            <a:endParaRPr lang="hu-HU" sz="1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25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" y="2276871"/>
            <a:ext cx="2883917" cy="20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9AE3315-4029-1E4F-176C-3F5DD542B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268760"/>
            <a:ext cx="5020426" cy="47525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Jelentkezés, hitelesítés elektronikusan</a:t>
            </a:r>
          </a:p>
          <a:p>
            <a:pPr marL="0" algn="ctr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február 15. éjfélig </a:t>
            </a:r>
          </a:p>
          <a:p>
            <a:pPr marL="0" algn="ctr">
              <a:buNone/>
            </a:pPr>
            <a:r>
              <a:rPr lang="hu-H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Ügyfélkapu+ / Digitális Állampolgárság azonosítást követően léphetnek be az E-felvételibe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buNone/>
            </a:pP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ÁJK Nyílt Napok</a:t>
            </a:r>
          </a:p>
          <a:p>
            <a:pPr marL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1042 Budapest, Viola u. 2-4.</a:t>
            </a:r>
          </a:p>
          <a:p>
            <a:pPr marL="0" algn="ctr">
              <a:buNone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január 27. (kedd) 10:00 óra</a:t>
            </a:r>
          </a:p>
          <a:p>
            <a:pPr marL="0" algn="ctr">
              <a:buNone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február 10. (kedd) 10:00 óra</a:t>
            </a:r>
          </a:p>
          <a:p>
            <a:pPr marL="0" algn="ctr">
              <a:buNone/>
            </a:pPr>
            <a:r>
              <a:rPr lang="hu-H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</a:t>
            </a:r>
          </a:p>
          <a:p>
            <a:pPr marL="0" algn="ctr">
              <a:buNone/>
            </a:pPr>
            <a:r>
              <a:rPr lang="hu-H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január 8-10.</a:t>
            </a:r>
          </a:p>
          <a:p>
            <a:pPr marL="0" algn="ctr">
              <a:buNone/>
            </a:pPr>
            <a:r>
              <a:rPr lang="hu-H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Regisztrálni szükséges a rendezvényekre!</a:t>
            </a:r>
          </a:p>
          <a:p>
            <a:pPr marL="0" algn="ctr">
              <a:buNone/>
            </a:pP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buNone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www.konyvelotanfolyam.eu/img/ill_jelentkez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953500" cy="134076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825008" y="134076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helyen</a:t>
            </a: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26</a:t>
            </a:fld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30" y="3253627"/>
            <a:ext cx="3186119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341DD02-E901-C6CC-D2B4-14D45951C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01" y="2229582"/>
            <a:ext cx="4154643" cy="9278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F00CF84-DE40-BAC0-F5D5-506A2F825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38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21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Határidők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2100" b="0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Felvi.hu 2025.12.18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2100" b="0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     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507439-D902-6C37-FCC6-F775C200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124744"/>
            <a:ext cx="7488832" cy="53285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0111EFC-5674-12A6-B725-564B2A6D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32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82419" y="877491"/>
            <a:ext cx="8229600" cy="319261"/>
          </a:xfrm>
        </p:spPr>
        <p:txBody>
          <a:bodyPr>
            <a:normAutofit fontScale="90000"/>
          </a:bodyPr>
          <a:lstStyle/>
          <a:p>
            <a:r>
              <a:rPr lang="hu-HU" altLang="hu-HU" sz="28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Elektronikus ügyintézés, jelentkezés</a:t>
            </a:r>
            <a:endParaRPr lang="hu-HU" altLang="hu-HU" sz="28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251520" y="1634504"/>
            <a:ext cx="8640960" cy="5200493"/>
          </a:xfrm>
          <a:noFill/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hu-HU" alt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felvételi eljárás során arra kell törekedni, hogy mindent elektronikusan intézzen a jelentkező, elfeledve a papír alapú ügyintézést.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hu-HU" sz="16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jelentkezők Ügyfélkapu+ vagy Digitális Állampolgárság (DÁP) azonosítást követően léphetnek be az E-felvételibe, nem szükséges ehhez regisztrálniuk a Felvi.hu-n.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végén hitelesíteni!</a:t>
            </a:r>
          </a:p>
          <a:p>
            <a:r>
              <a:rPr lang="hu-H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személyes adatait és a lakcímét a rendszer az Ügyfélkapun keresztül történt azonosításnak </a:t>
            </a:r>
            <a:r>
              <a:rPr 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köszönhetően automatikusan átveszi a központi nyilvántartásból, </a:t>
            </a:r>
            <a:r>
              <a:rPr lang="hu-H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tehát ezeket az adatokat az E-felvételi felületén nem tudja módosítani.</a:t>
            </a:r>
          </a:p>
          <a:p>
            <a:r>
              <a:rPr 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Ha az ellenőrzés során helytelen személyes és lakcím adatokat lát, akkor </a:t>
            </a:r>
            <a:r>
              <a:rPr lang="hu-H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 javításáról kormányablakban, okmányirodában tud intézkedni.</a:t>
            </a:r>
          </a:p>
          <a:p>
            <a:pPr>
              <a:spcBef>
                <a:spcPts val="1200"/>
              </a:spcBef>
            </a:pPr>
            <a:r>
              <a:rPr lang="hu-HU" alt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Ott lehet megnézni és ellenőrizni minden jelentkezőnek</a:t>
            </a:r>
          </a:p>
          <a:p>
            <a:pPr lvl="1"/>
            <a:r>
              <a:rPr lang="hu-HU" alt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a róla rögzített adatokat,</a:t>
            </a:r>
          </a:p>
          <a:p>
            <a:pPr lvl="1"/>
            <a:r>
              <a:rPr lang="hu-HU" alt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a benyújtott dokumentumai státuszát,</a:t>
            </a:r>
          </a:p>
          <a:p>
            <a:pPr lvl="1"/>
            <a:r>
              <a:rPr lang="hu-HU" alt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a pontszámait, beleértve a többletpontokat is,</a:t>
            </a:r>
          </a:p>
          <a:p>
            <a:pPr lvl="1"/>
            <a:r>
              <a:rPr lang="hu-HU" altLang="hu-HU" sz="14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besorolási döntés</a:t>
            </a:r>
            <a:r>
              <a:rPr lang="hu-HU" altLang="hu-HU" sz="1400">
                <a:latin typeface="Times New Roman" panose="02020603050405020304" pitchFamily="18" charset="0"/>
                <a:cs typeface="Times New Roman" panose="02020603050405020304" pitchFamily="18" charset="0"/>
              </a:rPr>
              <a:t>t (ezen található, hogy milyen sorrendben jelentkezett, amennyiben első helyen jelölte a KRE-ÁJK-át akkor ezzel a dokumentummal tudja igazolni!!!  Amikor megkapja mentse le, nyomtassa ki, a bizonyítás Önt terheli! Később nem tudja beszerezni (ez az információ nekünk nincs meg)!</a:t>
            </a:r>
            <a:endParaRPr lang="hu-HU" alt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ECC65C9-AEA0-E29F-2E64-17CCCF89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51520" y="877491"/>
            <a:ext cx="8712968" cy="4632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2026. évi jelentkezés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87156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2026. évi általános felsőoktatási felvételi eljárásban 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hat 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jelentkezési hely jelölhető meg.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jelentkezési helynek számít, ha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ugyanazon jelentkezési hely mindkét finanszírozási formáját megjelöli, vagyis, ha az intézmény, a kar, a szak, a képzési szint, a munkarend, a képzés helye és nyelve is azonos,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 a finanszírozási forma tér 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természetesen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külön sorban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kell feltüntetni, vagyis a jelentkezéskor maximum tizenkét sor tölthető ki.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jelentkezési határidő után új képzést már nem lehet megjelölni!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magában foglalja a jelentkezéskor megadott jelentkezési hely bármely adatának (intézmény, kar, szint, szak, munkarend, szakirány, meghirdetés nyelve) módosítását is!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alt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kivétel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egy meglévő jelentkezés mellé annak addig meg nem jelölt másik finanszírozási formáját szeretné utólag hozzáadni (azaz a két sor kizárólag a finanszírozási formában tér el).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egy adott középiskolai tantárgyból újra szeretne emelt, vagy középszintű érettségi vizsgát tenni, akkor az érettségi vizsgára külön kell jelentkezni.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www.oktatas.hu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Határideje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május-júniusi vizsgaidőszak esetén</a:t>
            </a: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2026. február 15.</a:t>
            </a: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72B83C6-3720-8A61-983B-BA40CB6B2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0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A404E1-013A-003D-3BA1-95B2BB96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2385"/>
            <a:ext cx="8229600" cy="769769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kell feltölteni az alábbi dokumentumokat</a:t>
            </a:r>
            <a:endParaRPr lang="hu-HU" sz="2800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3847D0-16CD-A357-D60D-8433852E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2152"/>
            <a:ext cx="8229600" cy="494118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2003. január 1. után megszerzett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államilag elismert nyelvvizsgák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esetében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elektronikus jelentkezés során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bizonyítvány adatainak megadása kötelező az E-felvételi-ben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(nyelv megnevezése, foka, típusa, bizonyítvány száma, anyakönyvi szám). Az államilag elismert nyelvvizsga-bizonyítvány hitelességének az ellenőrzése a nyelvvizsgák nyelvvizsga-anyakönyveinek nyilvántartásából történik.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2006. január 1. után kibocsátott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rendszerű érettségi bizonyítványban és érettségi tanúsítvány(ok)</a:t>
            </a:r>
            <a:r>
              <a:rPr lang="hu-H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szereplő érettségi vizsgaeredményeket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Hivatal a köznevelés információs rendszeréből elektronikus úton veszi át.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2006. február 1. után</a:t>
            </a: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magyarországi felsőoktatási intézményben szerzett,</a:t>
            </a: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felsőfokú végzettséget igazoló oklevelet</a:t>
            </a: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Az adatokat az Oktatási Hivatal elektronikus úton veszi át a felsőoktatás 	információs rendszeréből.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az előző dátumok figyelembe vételével van/lesz olyan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nyelvvizsga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eredménye, illetve olyan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oklevele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amelyet nem lát majd az E-felvételi rendszerben, illetve eltérést tapasztal, az e-ügyintézés keretében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 feltöltésével tudja jelezni.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051E2C-DB69-E463-6E19-012FF81D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991ACB7-24BE-87FC-99A9-0A7A8F21E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620689"/>
            <a:ext cx="8856984" cy="5976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u-HU" sz="1350" dirty="0">
              <a:latin typeface="Century Gothic" panose="020B0502020202020204" pitchFamily="34" charset="0"/>
            </a:endParaRP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hu-HU" sz="1500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pontos rendszer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pont a tanulmányi és érettségi pontokból,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 intézményi pontokból.</a:t>
            </a: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Számítás módja:</a:t>
            </a:r>
            <a:endParaRPr lang="hu-HU" sz="1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pontok (</a:t>
            </a:r>
            <a:r>
              <a:rPr lang="hu-H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pont) és az érettségi pontok (</a:t>
            </a:r>
            <a:r>
              <a:rPr lang="hu-H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pont) összege + az intézményi pontok;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pontok:</a:t>
            </a:r>
            <a:endParaRPr lang="hu-HU" sz="1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pont: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középiskolai érdemjegy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ekből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öt fő tantárgy utolsó két év végi érdemjegyeit kell összeadni, majd megduplázni</a:t>
            </a:r>
          </a:p>
          <a:p>
            <a:pPr lvl="1">
              <a:lnSpc>
                <a:spcPct val="120000"/>
              </a:lnSpc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irodalom, matematika, történelem, idegen nyelv, az ötödik </a:t>
            </a:r>
            <a:r>
              <a:rPr lang="hu-H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bármely legalább 2 évig tanult középiskolai tantárgyból hozhatja az eredményét </a:t>
            </a: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pont: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átlageredmény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éből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négy kötelező és </a:t>
            </a:r>
            <a:r>
              <a:rPr lang="hu-H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 5. tantárgy a 4 kötelezőn kívül – bármely érettségi vizsgatárgy lehet!</a:t>
            </a:r>
            <a:endParaRPr lang="hu-HU" sz="13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tárgyak százalékos eredményének átlaga, egész számra kerekítve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előtti érettséginél az érdemjegyek átváltása százalékokra: jeles: 100%, jó: 79%, közepes: 59%, elégséges: 39%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Főszabályként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érettségi vizsgatárgy százalékos eredményei alapján számítható pontok 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pontok.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követelményként több érettségi vizsgatárgy választható – vagyis a kettőnél több megadott tantárgy között „vagy" szerepel – akkor ezek közül a jelentkező számára legkedvezőbb két érettségi vizsgatárgy eredményei alapján kell kiszámítani az érettségi pontokat. Az érettségi pontok összértéke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200 pont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lehet.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9"/>
            <a:ext cx="8229600" cy="792087"/>
          </a:xfrm>
        </p:spPr>
        <p:txBody>
          <a:bodyPr>
            <a:noAutofit/>
          </a:bodyPr>
          <a:lstStyle/>
          <a:p>
            <a:pPr eaLnBrk="1" hangingPunct="1"/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</a:t>
            </a:r>
            <a:br>
              <a:rPr lang="hu-HU" sz="24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Osztatlan képzésen (O) </a:t>
            </a:r>
            <a:endParaRPr lang="hu-HU" altLang="hu-HU" sz="24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6FD2764-E4EB-639E-75A2-1435718AF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2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BA22443-55E0-C2FE-74CE-0B590E76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19CFFBB-217D-471E-D03E-C31E8804747B}"/>
              </a:ext>
            </a:extLst>
          </p:cNvPr>
          <p:cNvSpPr txBox="1"/>
          <p:nvPr/>
        </p:nvSpPr>
        <p:spPr>
          <a:xfrm>
            <a:off x="107504" y="-315416"/>
            <a:ext cx="8435280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hu-HU" b="1" dirty="0"/>
            </a:br>
            <a:endParaRPr lang="hu-HU" b="1" dirty="0"/>
          </a:p>
          <a:p>
            <a:pPr>
              <a:buNone/>
            </a:pPr>
            <a:endParaRPr lang="hu-HU" sz="1600" b="1" dirty="0"/>
          </a:p>
          <a:p>
            <a:pPr>
              <a:buNone/>
            </a:pPr>
            <a:r>
              <a:rPr lang="hu-HU" sz="1600" b="1" dirty="0"/>
              <a:t>Tanulmányi pont akkor számítható, 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/>
              <a:t>a jelentkező </a:t>
            </a:r>
            <a:r>
              <a:rPr lang="hu-HU" sz="1600" b="1" dirty="0"/>
              <a:t>az E-felvételiben úgy nyilatkozott</a:t>
            </a:r>
            <a:r>
              <a:rPr lang="hu-HU" sz="1600" dirty="0"/>
              <a:t>, hogy középiskolai tanulmányai alatt szerzett eredményeit fel kívánja használni, </a:t>
            </a:r>
            <a:r>
              <a:rPr lang="hu-HU" sz="1600" b="1" dirty="0"/>
              <a:t>ÉS</a:t>
            </a:r>
            <a:endParaRPr lang="hu-H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/>
              <a:t>az E-felvételiben </a:t>
            </a:r>
            <a:r>
              <a:rPr lang="hu-HU" sz="1600" b="1" dirty="0"/>
              <a:t>megjelölte azokat a tantárgyakat</a:t>
            </a:r>
            <a:r>
              <a:rPr lang="hu-HU" sz="1600" dirty="0"/>
              <a:t>, amelyeknek figyelembevételét kéri, </a:t>
            </a:r>
            <a:r>
              <a:rPr lang="hu-HU" sz="1600" b="1" dirty="0"/>
              <a:t>rögzítette</a:t>
            </a:r>
            <a:r>
              <a:rPr lang="hu-HU" sz="1600" dirty="0"/>
              <a:t> azok eredményeit, </a:t>
            </a:r>
            <a:r>
              <a:rPr lang="hu-HU" sz="1600" b="1" dirty="0"/>
              <a:t>ÉS</a:t>
            </a:r>
            <a:endParaRPr lang="hu-H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/>
              <a:t>feltöltötte</a:t>
            </a:r>
            <a:r>
              <a:rPr lang="hu-HU" sz="1600" dirty="0"/>
              <a:t> az ezeket igazoló </a:t>
            </a:r>
            <a:r>
              <a:rPr lang="hu-HU" sz="1600" dirty="0">
                <a:hlinkClick r:id="rId2"/>
              </a:rPr>
              <a:t>év végi bizonyítványoldalakat</a:t>
            </a:r>
            <a:r>
              <a:rPr lang="hu-HU" sz="1600" dirty="0"/>
              <a:t>, az esetleges osztályozó vagy javítóvizsga eredményeit és a tanulmányi előmenetellel kapcsolatos bejegyzéseket/jegyzeteket tartalmazó oldalakat.</a:t>
            </a:r>
          </a:p>
          <a:p>
            <a:pPr>
              <a:buNone/>
            </a:pPr>
            <a:r>
              <a:rPr lang="hu-HU" sz="1600" dirty="0"/>
              <a:t>Fontos tudni, hogy a választott tárgyak köre szakonként eltérő lehet (ennek az </a:t>
            </a:r>
            <a:r>
              <a:rPr lang="hu-HU" sz="1600" dirty="0">
                <a:hlinkClick r:id="rId3"/>
              </a:rPr>
              <a:t>intézményi meghirdetések oldalain</a:t>
            </a:r>
            <a:r>
              <a:rPr lang="hu-HU" sz="1600" dirty="0"/>
              <a:t> lehet utánanézni).</a:t>
            </a:r>
          </a:p>
          <a:p>
            <a:pPr>
              <a:buNone/>
            </a:pPr>
            <a:r>
              <a:rPr lang="hu-HU" sz="1600" dirty="0"/>
              <a:t>A tantárgy(</a:t>
            </a:r>
            <a:r>
              <a:rPr lang="hu-HU" sz="1600" dirty="0" err="1"/>
              <a:t>ak</a:t>
            </a:r>
            <a:r>
              <a:rPr lang="hu-HU" sz="1600" dirty="0"/>
              <a:t>) pontos kiválasztása a jelentkező érdeke és felelőssége – mivel ez a pontszámítás alapja, legyen körültekintő a rögzítés során!</a:t>
            </a:r>
          </a:p>
          <a:p>
            <a:pPr>
              <a:buNone/>
            </a:pPr>
            <a:r>
              <a:rPr lang="hu-HU" sz="1600" dirty="0"/>
              <a:t>A Hivatal az ellenőrzés során kizárólag azt vizsgálja, hogy a megjelölt választott tárgya(</a:t>
            </a:r>
            <a:r>
              <a:rPr lang="hu-HU" sz="1600" dirty="0" err="1"/>
              <a:t>ka</a:t>
            </a:r>
            <a:r>
              <a:rPr lang="hu-HU" sz="1600" dirty="0"/>
              <a:t>)t és azok eredmény(</a:t>
            </a:r>
            <a:r>
              <a:rPr lang="hu-HU" sz="1600" dirty="0" err="1"/>
              <a:t>ei</a:t>
            </a:r>
            <a:r>
              <a:rPr lang="hu-HU" sz="1600" dirty="0"/>
              <a:t>)t igazolta-e a jelentkező, és nem keres a jelentkező által beírt tárgy helyett másikat, akkor sem, ha a benyújtott dokumentumok alapján igazolható lenne egy jobb eredmény.</a:t>
            </a:r>
          </a:p>
          <a:p>
            <a:pPr>
              <a:buNone/>
            </a:pPr>
            <a:r>
              <a:rPr lang="hu-HU" sz="1600" dirty="0"/>
              <a:t>Az egyes szakokhoz választott tárgya(</a:t>
            </a:r>
            <a:r>
              <a:rPr lang="hu-HU" sz="1600" dirty="0" err="1"/>
              <a:t>ka</a:t>
            </a:r>
            <a:r>
              <a:rPr lang="hu-HU" sz="1600" dirty="0"/>
              <a:t>)t az ügyintézési időszakban egyetlen alkalommal módosítani lehet. A módosítással érintett tárgyat és annak eredményét a megfelelő dokumentummal igazolni kell – abban az esetben, ha azt a korábban feltöltött dokumentumok tartalmazzák, akkor nem kell azokat újra feltölteni!</a:t>
            </a:r>
          </a:p>
          <a:p>
            <a:pPr>
              <a:buNone/>
            </a:pPr>
            <a:r>
              <a:rPr lang="hu-HU" sz="1600" dirty="0"/>
              <a:t>Amennyiben </a:t>
            </a:r>
            <a:r>
              <a:rPr lang="hu-HU" sz="1600" b="1" dirty="0"/>
              <a:t>külföldi rendszerben</a:t>
            </a:r>
            <a:r>
              <a:rPr lang="hu-HU" sz="1600" dirty="0"/>
              <a:t> tanult valaki és a fenti kötelező tantárgyak bármelyikéből nem rendelkezik legalább két tanult év évvégi eredménnyel, úgy számára tanulmányi pont nem számítható, és a felvételi </a:t>
            </a:r>
            <a:r>
              <a:rPr lang="hu-HU" sz="1600" dirty="0" err="1"/>
              <a:t>összpontszámát</a:t>
            </a:r>
            <a:r>
              <a:rPr lang="hu-HU" sz="1600" dirty="0"/>
              <a:t> további pontszámítási módszerek (pl. érettségi pontok duplázása) alkalmazásával állapítják meg.</a:t>
            </a:r>
          </a:p>
          <a:p>
            <a:pPr>
              <a:buNone/>
            </a:pPr>
            <a:br>
              <a:rPr lang="hu-HU" b="1" dirty="0"/>
            </a:br>
            <a:endParaRPr lang="hu-HU" b="1" dirty="0"/>
          </a:p>
          <a:p>
            <a:pPr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3037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57237"/>
            <a:ext cx="8932507" cy="604011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az érettségi pontok kétszerese + az intézményi pontok;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u-H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kiválasztott szakon kötelező/választható két tantárgyat kell figyelembe venni.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érettségik átszámítása szintenként: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középszintű érettségi 100% = 67 pont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emelt szintű érettségi 100%  = 100 pont</a:t>
            </a:r>
            <a:endParaRPr lang="hu-HU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hu-H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Felsőoktatási szakképzésben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szerzett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oklevéllel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felsőfokú oklevél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birtokában annak minősítése alapján szerezhető (kiváltja az emelt szintű érettségit),  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400 pont + az intézményi pontok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oklevél minősítését az alábbi dokumentumokkal lehet igazolni: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Elsődlegesen: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oklevél, amennyiben tartalmazza az oklevél minősítését.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Másodlagosan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az oklevél nem tartalmaz minősítést, abban az esetben is szükséges a feltöltése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(elektronikus) leckekönyv vagy oklevélmelléklet, amennyiben tartalmazza az oklevél minősítését.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Záróvizsga eredmény alapján akkor számítható pontszám, ha oklevél minősítést nem állapított meg a felsőoktatás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intézmény.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KRE-ÁJK-án az oklevél minősítéséből számított pontok az alábbiak! 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kitűnő/jeles minősítésű oklevél: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         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 minősítésű oklevél:	     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közepes minősítésű oklevél:  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elégséges minősítésű oklevél: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  <a:endParaRPr lang="hu-HU" altLang="hu-HU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64" y="681360"/>
            <a:ext cx="8229600" cy="708742"/>
          </a:xfrm>
        </p:spPr>
        <p:txBody>
          <a:bodyPr>
            <a:noAutofit/>
          </a:bodyPr>
          <a:lstStyle/>
          <a:p>
            <a:pPr eaLnBrk="1" hangingPunct="1"/>
            <a:r>
              <a:rPr lang="hu-HU" sz="26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</a:t>
            </a:r>
            <a:br>
              <a:rPr lang="hu-HU" sz="26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Osztatlan képzésen (O) 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CE910F1-E19F-AD28-C266-A31370994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7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7032</TotalTime>
  <Words>3103</Words>
  <Application>Microsoft Office PowerPoint</Application>
  <PresentationFormat>Diavetítés a képernyőre (4:3 oldalarány)</PresentationFormat>
  <Paragraphs>409</Paragraphs>
  <Slides>26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</vt:lpstr>
      <vt:lpstr>Century Gothic</vt:lpstr>
      <vt:lpstr>Times New Roman</vt:lpstr>
      <vt:lpstr>Ubuntu</vt:lpstr>
      <vt:lpstr>Wingdings</vt:lpstr>
      <vt:lpstr>Office-téma</vt:lpstr>
      <vt:lpstr>Minőség. Közösség. KÁROLI</vt:lpstr>
      <vt:lpstr>Hol lehet és kell tájékozódni, jelentkezni</vt:lpstr>
      <vt:lpstr>PowerPoint-bemutató</vt:lpstr>
      <vt:lpstr>Elektronikus ügyintézés, jelentkezés</vt:lpstr>
      <vt:lpstr>A 2026. évi jelentkezés</vt:lpstr>
      <vt:lpstr>NEM kell feltölteni az alábbi dokumentumokat</vt:lpstr>
      <vt:lpstr>PONTSZÁMÍTÁS Osztatlan képzésen (O) </vt:lpstr>
      <vt:lpstr>PowerPoint-bemutató</vt:lpstr>
      <vt:lpstr>PONTSZÁMÍTÁS Osztatlan képzésen (O) </vt:lpstr>
      <vt:lpstr>Érettségi vizsgák - újból</vt:lpstr>
      <vt:lpstr> Felsőoktatási felvételi szakmai vizsga – FFSZV változása A felsőoktatási felvételi szakmai vizsga akkor sikeres, ha eléri a 25%-ot. Ebben az esetben a jelentkező teljesíti az emelt szintű érettségi feltételét. A pontszámítás során, a vizsgán elért százalékos eredményt veszik figyelembe akkor is, ha az adott tárgyból van érettségi vizsgaeredménye, és annak százalékos eredménye esetleg jobb</vt:lpstr>
      <vt:lpstr>Felsőoktatási felvételi szakmai vizsga - FFSZV</vt:lpstr>
      <vt:lpstr>VÁLTOZÁS A PONTSZÁMÍTÁSBAN 2024</vt:lpstr>
      <vt:lpstr>Összpontszám</vt:lpstr>
      <vt:lpstr>Felvételi követelmények közötti eltérések, változások 2024-től</vt:lpstr>
      <vt:lpstr> Érettségi vizsgakövetelmények a KRE ÁJK által meghirdetett Osztatlan képzésen (O)     </vt:lpstr>
      <vt:lpstr>ÁJK – Jogász osztatlan KAPACITÁS – ÖNKÖLTSÉG 2025., 2026.</vt:lpstr>
      <vt:lpstr>Intézményi pont – maximum 100 pont</vt:lpstr>
      <vt:lpstr>Intézményi pont – maximum 100 pont</vt:lpstr>
      <vt:lpstr>Intézményi pont – maximum 100 pont</vt:lpstr>
      <vt:lpstr>PowerPoint-bemutató</vt:lpstr>
      <vt:lpstr>PowerPoint-bemutató</vt:lpstr>
      <vt:lpstr>PowerPoint-bemutató</vt:lpstr>
      <vt:lpstr>PowerPoint-bemutató</vt:lpstr>
      <vt:lpstr>Képzéseinkről bővebben</vt:lpstr>
      <vt:lpstr>PowerPoint-bemutató</vt:lpstr>
    </vt:vector>
  </TitlesOfParts>
  <Company>BKF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információk</dc:title>
  <dc:creator>Szabó Katalin Zsuzsanna</dc:creator>
  <cp:lastModifiedBy>Vas Mária</cp:lastModifiedBy>
  <cp:revision>525</cp:revision>
  <cp:lastPrinted>2023-12-12T13:07:52Z</cp:lastPrinted>
  <dcterms:created xsi:type="dcterms:W3CDTF">2013-01-01T19:04:38Z</dcterms:created>
  <dcterms:modified xsi:type="dcterms:W3CDTF">2026-01-05T10:26:46Z</dcterms:modified>
</cp:coreProperties>
</file>